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00" r:id="rId4"/>
    <p:sldId id="301" r:id="rId5"/>
    <p:sldId id="302" r:id="rId6"/>
    <p:sldId id="303" r:id="rId7"/>
    <p:sldId id="306" r:id="rId8"/>
    <p:sldId id="307" r:id="rId9"/>
    <p:sldId id="308" r:id="rId10"/>
    <p:sldId id="309" r:id="rId11"/>
    <p:sldId id="279" r:id="rId12"/>
    <p:sldId id="311" r:id="rId13"/>
    <p:sldId id="259" r:id="rId14"/>
    <p:sldId id="262" r:id="rId15"/>
    <p:sldId id="260" r:id="rId16"/>
    <p:sldId id="261" r:id="rId17"/>
    <p:sldId id="263" r:id="rId18"/>
    <p:sldId id="264" r:id="rId19"/>
    <p:sldId id="265" r:id="rId20"/>
    <p:sldId id="266" r:id="rId21"/>
    <p:sldId id="267" r:id="rId22"/>
    <p:sldId id="268" r:id="rId23"/>
    <p:sldId id="312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304" r:id="rId35"/>
    <p:sldId id="258" r:id="rId36"/>
    <p:sldId id="310" r:id="rId37"/>
    <p:sldId id="280" r:id="rId38"/>
    <p:sldId id="294" r:id="rId39"/>
    <p:sldId id="283" r:id="rId40"/>
    <p:sldId id="282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305" r:id="rId50"/>
    <p:sldId id="299" r:id="rId51"/>
  </p:sldIdLst>
  <p:sldSz cx="12960350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A7D68B-9001-4568-91EE-B15D59896758}" type="doc">
      <dgm:prSet loTypeId="urn:microsoft.com/office/officeart/2005/8/layout/pyramid3" loCatId="pyramid" qsTypeId="urn:microsoft.com/office/officeart/2005/8/quickstyle/simple3" qsCatId="simple" csTypeId="urn:microsoft.com/office/officeart/2005/8/colors/colorful5" csCatId="colorful" phldr="1"/>
      <dgm:spPr/>
    </dgm:pt>
    <dgm:pt modelId="{144E6DBA-E89B-43F9-AD91-BCD4C71CDE86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Initial </a:t>
          </a:r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ML-QSAR models 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deployment using </a:t>
          </a:r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two different molecular signatures with respect to MtbCA1 inhibitors with their respective </a:t>
          </a:r>
          <a:r>
            <a:rPr lang="en-US" sz="14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pKi</a:t>
          </a:r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values) 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(S: 307 </a:t>
          </a:r>
          <a:r>
            <a: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; </a:t>
          </a:r>
          <a:r>
            <a:rPr lang="en-US" sz="1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D: 1444)</a:t>
          </a:r>
          <a:endParaRPr lang="en-US" sz="1400" b="1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D3DDB0-BB68-4516-8751-040872DB20B9}" type="parTrans" cxnId="{83E6F8B0-6EB3-45E8-B9E6-AE49B0EC4B94}">
      <dgm:prSet/>
      <dgm:spPr/>
      <dgm:t>
        <a:bodyPr/>
        <a:lstStyle/>
        <a:p>
          <a:endParaRPr lang="en-US" sz="1400"/>
        </a:p>
      </dgm:t>
    </dgm:pt>
    <dgm:pt modelId="{676A5162-C0A1-4390-B355-FC6C41FC9EC9}" type="sibTrans" cxnId="{83E6F8B0-6EB3-45E8-B9E6-AE49B0EC4B94}">
      <dgm:prSet/>
      <dgm:spPr/>
      <dgm:t>
        <a:bodyPr/>
        <a:lstStyle/>
        <a:p>
          <a:endParaRPr lang="en-US" sz="1400"/>
        </a:p>
      </dgm:t>
    </dgm:pt>
    <dgm:pt modelId="{BD4D05DE-C4EE-4C27-9A1F-E8BBB3872F0E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ML-QSAR models </a:t>
          </a: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generation and statistical analysis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(S:18; D:763)</a:t>
          </a:r>
          <a:endParaRPr lang="en-US" sz="1600" b="1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F80935-9C66-423E-94B6-9D1C2C9C9467}" type="parTrans" cxnId="{46716A8D-477E-4110-BE84-5937BFA04456}">
      <dgm:prSet/>
      <dgm:spPr/>
      <dgm:t>
        <a:bodyPr/>
        <a:lstStyle/>
        <a:p>
          <a:endParaRPr lang="en-US" sz="1400"/>
        </a:p>
      </dgm:t>
    </dgm:pt>
    <dgm:pt modelId="{BCADF739-0BD2-455C-9813-DB62CC870810}" type="sibTrans" cxnId="{46716A8D-477E-4110-BE84-5937BFA04456}">
      <dgm:prSet/>
      <dgm:spPr/>
      <dgm:t>
        <a:bodyPr/>
        <a:lstStyle/>
        <a:p>
          <a:endParaRPr lang="en-US" sz="1400"/>
        </a:p>
      </dgm:t>
    </dgm:pt>
    <dgm:pt modelId="{3FB98BA9-D741-41B1-A69A-F0607DABDF69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Machine</a:t>
          </a:r>
          <a:r>
            <a:rPr lang="en-US" sz="1500" b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Learning </a:t>
          </a:r>
          <a:r>
            <a:rPr lang="en-US" sz="1500" b="1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models </a:t>
          </a:r>
          <a:r>
            <a:rPr lang="en-US" sz="1500" b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generation with </a:t>
          </a:r>
          <a:r>
            <a:rPr lang="en-US" sz="1500" b="1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significant molecular signatures</a:t>
          </a:r>
          <a:endParaRPr lang="en-US" sz="15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207B80-921E-4588-B657-B4D61C0F04AB}" type="parTrans" cxnId="{530EF254-0380-4021-844D-BE93D0E1D891}">
      <dgm:prSet/>
      <dgm:spPr/>
      <dgm:t>
        <a:bodyPr/>
        <a:lstStyle/>
        <a:p>
          <a:endParaRPr lang="en-US" sz="1400"/>
        </a:p>
      </dgm:t>
    </dgm:pt>
    <dgm:pt modelId="{1883572D-A57A-49DE-A906-9684D0FE81E8}" type="sibTrans" cxnId="{530EF254-0380-4021-844D-BE93D0E1D891}">
      <dgm:prSet/>
      <dgm:spPr/>
      <dgm:t>
        <a:bodyPr/>
        <a:lstStyle/>
        <a:p>
          <a:endParaRPr lang="en-US" sz="1400"/>
        </a:p>
      </dgm:t>
    </dgm:pt>
    <dgm:pt modelId="{581D9A5B-B616-4F59-AF34-3B5672531BD5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050" b="1" dirty="0">
              <a:latin typeface="Times New Roman" panose="02020603050405020304" pitchFamily="18" charset="0"/>
              <a:cs typeface="Times New Roman" panose="02020603050405020304" pitchFamily="18" charset="0"/>
            </a:rPr>
            <a:t>Web app</a:t>
          </a:r>
        </a:p>
        <a:p>
          <a:r>
            <a:rPr lang="en-US" sz="1050" b="1" dirty="0">
              <a:latin typeface="Times New Roman" panose="02020603050405020304" pitchFamily="18" charset="0"/>
              <a:cs typeface="Times New Roman" panose="02020603050405020304" pitchFamily="18" charset="0"/>
            </a:rPr>
            <a:t> development</a:t>
          </a:r>
        </a:p>
      </dgm:t>
    </dgm:pt>
    <dgm:pt modelId="{2F40650B-C0D7-48FF-B177-55C3CE65E01C}" type="parTrans" cxnId="{93AAA702-1980-40C8-BDB7-CDB19D8FC13C}">
      <dgm:prSet/>
      <dgm:spPr/>
      <dgm:t>
        <a:bodyPr/>
        <a:lstStyle/>
        <a:p>
          <a:endParaRPr lang="en-US" sz="1400"/>
        </a:p>
      </dgm:t>
    </dgm:pt>
    <dgm:pt modelId="{0D654F9E-B0A0-430A-82F0-5C384FD9A69F}" type="sibTrans" cxnId="{93AAA702-1980-40C8-BDB7-CDB19D8FC13C}">
      <dgm:prSet/>
      <dgm:spPr/>
      <dgm:t>
        <a:bodyPr/>
        <a:lstStyle/>
        <a:p>
          <a:endParaRPr lang="en-US" sz="1400"/>
        </a:p>
      </dgm:t>
    </dgm:pt>
    <dgm:pt modelId="{AB531311-190F-4799-B74B-C0DC6EF68710}" type="pres">
      <dgm:prSet presAssocID="{16A7D68B-9001-4568-91EE-B15D59896758}" presName="Name0" presStyleCnt="0">
        <dgm:presLayoutVars>
          <dgm:dir/>
          <dgm:animLvl val="lvl"/>
          <dgm:resizeHandles val="exact"/>
        </dgm:presLayoutVars>
      </dgm:prSet>
      <dgm:spPr/>
    </dgm:pt>
    <dgm:pt modelId="{217B9735-2F1B-438A-BB53-F352D148DB8F}" type="pres">
      <dgm:prSet presAssocID="{144E6DBA-E89B-43F9-AD91-BCD4C71CDE86}" presName="Name8" presStyleCnt="0"/>
      <dgm:spPr/>
    </dgm:pt>
    <dgm:pt modelId="{BA9C51BF-0562-4C38-A8D6-AFD680C57D70}" type="pres">
      <dgm:prSet presAssocID="{144E6DBA-E89B-43F9-AD91-BCD4C71CDE86}" presName="level" presStyleLbl="node1" presStyleIdx="0" presStyleCnt="4" custScaleY="78678" custLinFactNeighborX="-362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E9320F-FBB0-4681-B6D1-6F5C3C11B384}" type="pres">
      <dgm:prSet presAssocID="{144E6DBA-E89B-43F9-AD91-BCD4C71CDE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F964C-FE3D-4BC2-A7EA-7FBBEB7E6EF7}" type="pres">
      <dgm:prSet presAssocID="{BD4D05DE-C4EE-4C27-9A1F-E8BBB3872F0E}" presName="Name8" presStyleCnt="0"/>
      <dgm:spPr/>
    </dgm:pt>
    <dgm:pt modelId="{AA815A88-0527-44D4-A789-336CFBE1F69C}" type="pres">
      <dgm:prSet presAssocID="{BD4D05DE-C4EE-4C27-9A1F-E8BBB3872F0E}" presName="level" presStyleLbl="node1" presStyleIdx="1" presStyleCnt="4" custScaleY="672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53914A-CFA1-43F0-BD98-E3C6740DA3B0}" type="pres">
      <dgm:prSet presAssocID="{BD4D05DE-C4EE-4C27-9A1F-E8BBB3872F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796198-360D-4071-87D7-6F7199704B1B}" type="pres">
      <dgm:prSet presAssocID="{3FB98BA9-D741-41B1-A69A-F0607DABDF69}" presName="Name8" presStyleCnt="0"/>
      <dgm:spPr/>
    </dgm:pt>
    <dgm:pt modelId="{97FC4A2E-42F7-4A13-8CEA-5E56C0C992F1}" type="pres">
      <dgm:prSet presAssocID="{3FB98BA9-D741-41B1-A69A-F0607DABDF69}" presName="level" presStyleLbl="node1" presStyleIdx="2" presStyleCnt="4" custScaleY="638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002AE-2372-4105-ABFE-20DF825C739D}" type="pres">
      <dgm:prSet presAssocID="{3FB98BA9-D741-41B1-A69A-F0607DABDF6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4BE8A8-3A21-48D8-9296-803E45152434}" type="pres">
      <dgm:prSet presAssocID="{581D9A5B-B616-4F59-AF34-3B5672531BD5}" presName="Name8" presStyleCnt="0"/>
      <dgm:spPr/>
    </dgm:pt>
    <dgm:pt modelId="{FBBE2AB3-E740-4660-B377-8CABBD37E812}" type="pres">
      <dgm:prSet presAssocID="{581D9A5B-B616-4F59-AF34-3B5672531BD5}" presName="level" presStyleLbl="node1" presStyleIdx="3" presStyleCnt="4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D9064-E371-47A8-B685-2C6F40905D3A}" type="pres">
      <dgm:prSet presAssocID="{581D9A5B-B616-4F59-AF34-3B5672531BD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0CADDD-3737-4F9F-9C91-E1AAD9AB716E}" type="presOf" srcId="{16A7D68B-9001-4568-91EE-B15D59896758}" destId="{AB531311-190F-4799-B74B-C0DC6EF68710}" srcOrd="0" destOrd="0" presId="urn:microsoft.com/office/officeart/2005/8/layout/pyramid3"/>
    <dgm:cxn modelId="{E58FF2A4-7614-481D-A591-CC9161D23C27}" type="presOf" srcId="{BD4D05DE-C4EE-4C27-9A1F-E8BBB3872F0E}" destId="{AA815A88-0527-44D4-A789-336CFBE1F69C}" srcOrd="0" destOrd="0" presId="urn:microsoft.com/office/officeart/2005/8/layout/pyramid3"/>
    <dgm:cxn modelId="{F1DC0A07-BA39-49F9-BEF5-E463042F405A}" type="presOf" srcId="{3FB98BA9-D741-41B1-A69A-F0607DABDF69}" destId="{AB7002AE-2372-4105-ABFE-20DF825C739D}" srcOrd="1" destOrd="0" presId="urn:microsoft.com/office/officeart/2005/8/layout/pyramid3"/>
    <dgm:cxn modelId="{46144802-D2B6-4C74-9AB1-D0A97A5A1903}" type="presOf" srcId="{BD4D05DE-C4EE-4C27-9A1F-E8BBB3872F0E}" destId="{7153914A-CFA1-43F0-BD98-E3C6740DA3B0}" srcOrd="1" destOrd="0" presId="urn:microsoft.com/office/officeart/2005/8/layout/pyramid3"/>
    <dgm:cxn modelId="{530EF254-0380-4021-844D-BE93D0E1D891}" srcId="{16A7D68B-9001-4568-91EE-B15D59896758}" destId="{3FB98BA9-D741-41B1-A69A-F0607DABDF69}" srcOrd="2" destOrd="0" parTransId="{C2207B80-921E-4588-B657-B4D61C0F04AB}" sibTransId="{1883572D-A57A-49DE-A906-9684D0FE81E8}"/>
    <dgm:cxn modelId="{6062008F-288E-49DA-A5C4-70EBBAC2D749}" type="presOf" srcId="{144E6DBA-E89B-43F9-AD91-BCD4C71CDE86}" destId="{99E9320F-FBB0-4681-B6D1-6F5C3C11B384}" srcOrd="1" destOrd="0" presId="urn:microsoft.com/office/officeart/2005/8/layout/pyramid3"/>
    <dgm:cxn modelId="{83E6F8B0-6EB3-45E8-B9E6-AE49B0EC4B94}" srcId="{16A7D68B-9001-4568-91EE-B15D59896758}" destId="{144E6DBA-E89B-43F9-AD91-BCD4C71CDE86}" srcOrd="0" destOrd="0" parTransId="{DFD3DDB0-BB68-4516-8751-040872DB20B9}" sibTransId="{676A5162-C0A1-4390-B355-FC6C41FC9EC9}"/>
    <dgm:cxn modelId="{55B4B3AC-4B77-4F70-A185-AEE6100180FD}" type="presOf" srcId="{581D9A5B-B616-4F59-AF34-3B5672531BD5}" destId="{FBBE2AB3-E740-4660-B377-8CABBD37E812}" srcOrd="0" destOrd="0" presId="urn:microsoft.com/office/officeart/2005/8/layout/pyramid3"/>
    <dgm:cxn modelId="{93AAA702-1980-40C8-BDB7-CDB19D8FC13C}" srcId="{16A7D68B-9001-4568-91EE-B15D59896758}" destId="{581D9A5B-B616-4F59-AF34-3B5672531BD5}" srcOrd="3" destOrd="0" parTransId="{2F40650B-C0D7-48FF-B177-55C3CE65E01C}" sibTransId="{0D654F9E-B0A0-430A-82F0-5C384FD9A69F}"/>
    <dgm:cxn modelId="{1968DDAD-9B5A-49FE-83CC-0B39035A5F1E}" type="presOf" srcId="{581D9A5B-B616-4F59-AF34-3B5672531BD5}" destId="{08BD9064-E371-47A8-B685-2C6F40905D3A}" srcOrd="1" destOrd="0" presId="urn:microsoft.com/office/officeart/2005/8/layout/pyramid3"/>
    <dgm:cxn modelId="{B31CB3FA-963F-4DCD-874D-E80B515FAE4F}" type="presOf" srcId="{3FB98BA9-D741-41B1-A69A-F0607DABDF69}" destId="{97FC4A2E-42F7-4A13-8CEA-5E56C0C992F1}" srcOrd="0" destOrd="0" presId="urn:microsoft.com/office/officeart/2005/8/layout/pyramid3"/>
    <dgm:cxn modelId="{46716A8D-477E-4110-BE84-5937BFA04456}" srcId="{16A7D68B-9001-4568-91EE-B15D59896758}" destId="{BD4D05DE-C4EE-4C27-9A1F-E8BBB3872F0E}" srcOrd="1" destOrd="0" parTransId="{42F80935-9C66-423E-94B6-9D1C2C9C9467}" sibTransId="{BCADF739-0BD2-455C-9813-DB62CC870810}"/>
    <dgm:cxn modelId="{4388380F-FF61-4A38-9F8A-B33045E6A016}" type="presOf" srcId="{144E6DBA-E89B-43F9-AD91-BCD4C71CDE86}" destId="{BA9C51BF-0562-4C38-A8D6-AFD680C57D70}" srcOrd="0" destOrd="0" presId="urn:microsoft.com/office/officeart/2005/8/layout/pyramid3"/>
    <dgm:cxn modelId="{AFC6FAE8-A4C7-4D00-90D4-90CD1645E86D}" type="presParOf" srcId="{AB531311-190F-4799-B74B-C0DC6EF68710}" destId="{217B9735-2F1B-438A-BB53-F352D148DB8F}" srcOrd="0" destOrd="0" presId="urn:microsoft.com/office/officeart/2005/8/layout/pyramid3"/>
    <dgm:cxn modelId="{A3E5D9AF-4C49-462E-B274-9385FC3466D4}" type="presParOf" srcId="{217B9735-2F1B-438A-BB53-F352D148DB8F}" destId="{BA9C51BF-0562-4C38-A8D6-AFD680C57D70}" srcOrd="0" destOrd="0" presId="urn:microsoft.com/office/officeart/2005/8/layout/pyramid3"/>
    <dgm:cxn modelId="{0F5A2D2E-B740-40C4-966B-7833B51F05FB}" type="presParOf" srcId="{217B9735-2F1B-438A-BB53-F352D148DB8F}" destId="{99E9320F-FBB0-4681-B6D1-6F5C3C11B384}" srcOrd="1" destOrd="0" presId="urn:microsoft.com/office/officeart/2005/8/layout/pyramid3"/>
    <dgm:cxn modelId="{84044FEB-640E-4C19-AA19-913C88A3B611}" type="presParOf" srcId="{AB531311-190F-4799-B74B-C0DC6EF68710}" destId="{411F964C-FE3D-4BC2-A7EA-7FBBEB7E6EF7}" srcOrd="1" destOrd="0" presId="urn:microsoft.com/office/officeart/2005/8/layout/pyramid3"/>
    <dgm:cxn modelId="{E30F75EF-6D48-4C89-8E83-13B65098149C}" type="presParOf" srcId="{411F964C-FE3D-4BC2-A7EA-7FBBEB7E6EF7}" destId="{AA815A88-0527-44D4-A789-336CFBE1F69C}" srcOrd="0" destOrd="0" presId="urn:microsoft.com/office/officeart/2005/8/layout/pyramid3"/>
    <dgm:cxn modelId="{039A5231-8CE9-4BC7-9885-FE5DEE2450A0}" type="presParOf" srcId="{411F964C-FE3D-4BC2-A7EA-7FBBEB7E6EF7}" destId="{7153914A-CFA1-43F0-BD98-E3C6740DA3B0}" srcOrd="1" destOrd="0" presId="urn:microsoft.com/office/officeart/2005/8/layout/pyramid3"/>
    <dgm:cxn modelId="{3A59D0E9-E391-4EC5-A429-22413772E694}" type="presParOf" srcId="{AB531311-190F-4799-B74B-C0DC6EF68710}" destId="{BA796198-360D-4071-87D7-6F7199704B1B}" srcOrd="2" destOrd="0" presId="urn:microsoft.com/office/officeart/2005/8/layout/pyramid3"/>
    <dgm:cxn modelId="{B6269BDD-43DF-4053-8D74-D6A4A9553D48}" type="presParOf" srcId="{BA796198-360D-4071-87D7-6F7199704B1B}" destId="{97FC4A2E-42F7-4A13-8CEA-5E56C0C992F1}" srcOrd="0" destOrd="0" presId="urn:microsoft.com/office/officeart/2005/8/layout/pyramid3"/>
    <dgm:cxn modelId="{1E5CBCA8-C5F9-420C-A623-25A3006D0FE5}" type="presParOf" srcId="{BA796198-360D-4071-87D7-6F7199704B1B}" destId="{AB7002AE-2372-4105-ABFE-20DF825C739D}" srcOrd="1" destOrd="0" presId="urn:microsoft.com/office/officeart/2005/8/layout/pyramid3"/>
    <dgm:cxn modelId="{F1230ECC-84C0-4717-B94F-7AAD6E92832A}" type="presParOf" srcId="{AB531311-190F-4799-B74B-C0DC6EF68710}" destId="{564BE8A8-3A21-48D8-9296-803E45152434}" srcOrd="3" destOrd="0" presId="urn:microsoft.com/office/officeart/2005/8/layout/pyramid3"/>
    <dgm:cxn modelId="{0E924DB8-B966-454C-9A26-04ACB9D99503}" type="presParOf" srcId="{564BE8A8-3A21-48D8-9296-803E45152434}" destId="{FBBE2AB3-E740-4660-B377-8CABBD37E812}" srcOrd="0" destOrd="0" presId="urn:microsoft.com/office/officeart/2005/8/layout/pyramid3"/>
    <dgm:cxn modelId="{D191F680-E559-4040-96A2-78E6A358EBCE}" type="presParOf" srcId="{564BE8A8-3A21-48D8-9296-803E45152434}" destId="{08BD9064-E371-47A8-B685-2C6F40905D3A}" srcOrd="1" destOrd="0" presId="urn:microsoft.com/office/officeart/2005/8/layout/pyramid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A7D68B-9001-4568-91EE-B15D59896758}" type="doc">
      <dgm:prSet loTypeId="urn:microsoft.com/office/officeart/2005/8/layout/pyramid3" loCatId="pyramid" qsTypeId="urn:microsoft.com/office/officeart/2005/8/quickstyle/simple3" qsCatId="simple" csTypeId="urn:microsoft.com/office/officeart/2005/8/colors/colorful5" csCatId="colorful" phldr="1"/>
      <dgm:spPr/>
    </dgm:pt>
    <dgm:pt modelId="{144E6DBA-E89B-43F9-AD91-BCD4C71CDE86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Initial ML-QSAR models deployment using two different molecular signatures with respect to MtbCA2 inhibitors with their respective </a:t>
          </a:r>
          <a:r>
            <a:rPr lang="en-US" sz="14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pKi</a:t>
          </a:r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values)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(S: 307 ; D: 1444)</a:t>
          </a:r>
          <a:endParaRPr lang="en-US" sz="1400" b="1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D3DDB0-BB68-4516-8751-040872DB20B9}" type="parTrans" cxnId="{83E6F8B0-6EB3-45E8-B9E6-AE49B0EC4B94}">
      <dgm:prSet/>
      <dgm:spPr/>
      <dgm:t>
        <a:bodyPr/>
        <a:lstStyle/>
        <a:p>
          <a:endParaRPr lang="en-US" sz="1400"/>
        </a:p>
      </dgm:t>
    </dgm:pt>
    <dgm:pt modelId="{676A5162-C0A1-4390-B355-FC6C41FC9EC9}" type="sibTrans" cxnId="{83E6F8B0-6EB3-45E8-B9E6-AE49B0EC4B94}">
      <dgm:prSet/>
      <dgm:spPr/>
      <dgm:t>
        <a:bodyPr/>
        <a:lstStyle/>
        <a:p>
          <a:endParaRPr lang="en-US" sz="1400"/>
        </a:p>
      </dgm:t>
    </dgm:pt>
    <dgm:pt modelId="{BD4D05DE-C4EE-4C27-9A1F-E8BBB3872F0E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ML-QSAR models generation and statistical analysis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(S:13</a:t>
          </a:r>
          <a:r>
            <a:rPr lang="en-US" sz="1600" b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; D:736)</a:t>
          </a:r>
          <a:endParaRPr lang="en-US" sz="1600" b="1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F80935-9C66-423E-94B6-9D1C2C9C9467}" type="parTrans" cxnId="{46716A8D-477E-4110-BE84-5937BFA04456}">
      <dgm:prSet/>
      <dgm:spPr/>
      <dgm:t>
        <a:bodyPr/>
        <a:lstStyle/>
        <a:p>
          <a:endParaRPr lang="en-US" sz="1400"/>
        </a:p>
      </dgm:t>
    </dgm:pt>
    <dgm:pt modelId="{BCADF739-0BD2-455C-9813-DB62CC870810}" type="sibTrans" cxnId="{46716A8D-477E-4110-BE84-5937BFA04456}">
      <dgm:prSet/>
      <dgm:spPr/>
      <dgm:t>
        <a:bodyPr/>
        <a:lstStyle/>
        <a:p>
          <a:endParaRPr lang="en-US" sz="1400"/>
        </a:p>
      </dgm:t>
    </dgm:pt>
    <dgm:pt modelId="{3FB98BA9-D741-41B1-A69A-F0607DABDF69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Machine</a:t>
          </a:r>
          <a:r>
            <a:rPr lang="en-US" sz="1500" b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Learning </a:t>
          </a:r>
          <a:r>
            <a:rPr lang="en-US" sz="1500" b="1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models </a:t>
          </a:r>
          <a:r>
            <a:rPr lang="en-US" sz="1500" b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generation with </a:t>
          </a:r>
          <a:r>
            <a:rPr lang="en-US" sz="1500" b="1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significant molecular signatures</a:t>
          </a:r>
          <a:endParaRPr lang="en-US" sz="15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207B80-921E-4588-B657-B4D61C0F04AB}" type="parTrans" cxnId="{530EF254-0380-4021-844D-BE93D0E1D891}">
      <dgm:prSet/>
      <dgm:spPr/>
      <dgm:t>
        <a:bodyPr/>
        <a:lstStyle/>
        <a:p>
          <a:endParaRPr lang="en-US" sz="1400"/>
        </a:p>
      </dgm:t>
    </dgm:pt>
    <dgm:pt modelId="{1883572D-A57A-49DE-A906-9684D0FE81E8}" type="sibTrans" cxnId="{530EF254-0380-4021-844D-BE93D0E1D891}">
      <dgm:prSet/>
      <dgm:spPr/>
      <dgm:t>
        <a:bodyPr/>
        <a:lstStyle/>
        <a:p>
          <a:endParaRPr lang="en-US" sz="1400"/>
        </a:p>
      </dgm:t>
    </dgm:pt>
    <dgm:pt modelId="{581D9A5B-B616-4F59-AF34-3B5672531BD5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050" b="1" dirty="0">
              <a:latin typeface="Times New Roman" panose="02020603050405020304" pitchFamily="18" charset="0"/>
              <a:cs typeface="Times New Roman" panose="02020603050405020304" pitchFamily="18" charset="0"/>
            </a:rPr>
            <a:t>Web app</a:t>
          </a:r>
        </a:p>
        <a:p>
          <a:r>
            <a:rPr lang="en-US" sz="1050" b="1" dirty="0">
              <a:latin typeface="Times New Roman" panose="02020603050405020304" pitchFamily="18" charset="0"/>
              <a:cs typeface="Times New Roman" panose="02020603050405020304" pitchFamily="18" charset="0"/>
            </a:rPr>
            <a:t> development</a:t>
          </a:r>
        </a:p>
      </dgm:t>
    </dgm:pt>
    <dgm:pt modelId="{2F40650B-C0D7-48FF-B177-55C3CE65E01C}" type="parTrans" cxnId="{93AAA702-1980-40C8-BDB7-CDB19D8FC13C}">
      <dgm:prSet/>
      <dgm:spPr/>
      <dgm:t>
        <a:bodyPr/>
        <a:lstStyle/>
        <a:p>
          <a:endParaRPr lang="en-US" sz="1400"/>
        </a:p>
      </dgm:t>
    </dgm:pt>
    <dgm:pt modelId="{0D654F9E-B0A0-430A-82F0-5C384FD9A69F}" type="sibTrans" cxnId="{93AAA702-1980-40C8-BDB7-CDB19D8FC13C}">
      <dgm:prSet/>
      <dgm:spPr/>
      <dgm:t>
        <a:bodyPr/>
        <a:lstStyle/>
        <a:p>
          <a:endParaRPr lang="en-US" sz="1400"/>
        </a:p>
      </dgm:t>
    </dgm:pt>
    <dgm:pt modelId="{AB531311-190F-4799-B74B-C0DC6EF68710}" type="pres">
      <dgm:prSet presAssocID="{16A7D68B-9001-4568-91EE-B15D59896758}" presName="Name0" presStyleCnt="0">
        <dgm:presLayoutVars>
          <dgm:dir/>
          <dgm:animLvl val="lvl"/>
          <dgm:resizeHandles val="exact"/>
        </dgm:presLayoutVars>
      </dgm:prSet>
      <dgm:spPr/>
    </dgm:pt>
    <dgm:pt modelId="{217B9735-2F1B-438A-BB53-F352D148DB8F}" type="pres">
      <dgm:prSet presAssocID="{144E6DBA-E89B-43F9-AD91-BCD4C71CDE86}" presName="Name8" presStyleCnt="0"/>
      <dgm:spPr/>
    </dgm:pt>
    <dgm:pt modelId="{BA9C51BF-0562-4C38-A8D6-AFD680C57D70}" type="pres">
      <dgm:prSet presAssocID="{144E6DBA-E89B-43F9-AD91-BCD4C71CDE86}" presName="level" presStyleLbl="node1" presStyleIdx="0" presStyleCnt="4" custScaleY="78678" custLinFactNeighborX="-362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E9320F-FBB0-4681-B6D1-6F5C3C11B384}" type="pres">
      <dgm:prSet presAssocID="{144E6DBA-E89B-43F9-AD91-BCD4C71CDE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F964C-FE3D-4BC2-A7EA-7FBBEB7E6EF7}" type="pres">
      <dgm:prSet presAssocID="{BD4D05DE-C4EE-4C27-9A1F-E8BBB3872F0E}" presName="Name8" presStyleCnt="0"/>
      <dgm:spPr/>
    </dgm:pt>
    <dgm:pt modelId="{AA815A88-0527-44D4-A789-336CFBE1F69C}" type="pres">
      <dgm:prSet presAssocID="{BD4D05DE-C4EE-4C27-9A1F-E8BBB3872F0E}" presName="level" presStyleLbl="node1" presStyleIdx="1" presStyleCnt="4" custScaleY="672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53914A-CFA1-43F0-BD98-E3C6740DA3B0}" type="pres">
      <dgm:prSet presAssocID="{BD4D05DE-C4EE-4C27-9A1F-E8BBB3872F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796198-360D-4071-87D7-6F7199704B1B}" type="pres">
      <dgm:prSet presAssocID="{3FB98BA9-D741-41B1-A69A-F0607DABDF69}" presName="Name8" presStyleCnt="0"/>
      <dgm:spPr/>
    </dgm:pt>
    <dgm:pt modelId="{97FC4A2E-42F7-4A13-8CEA-5E56C0C992F1}" type="pres">
      <dgm:prSet presAssocID="{3FB98BA9-D741-41B1-A69A-F0607DABDF69}" presName="level" presStyleLbl="node1" presStyleIdx="2" presStyleCnt="4" custScaleY="638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002AE-2372-4105-ABFE-20DF825C739D}" type="pres">
      <dgm:prSet presAssocID="{3FB98BA9-D741-41B1-A69A-F0607DABDF6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4BE8A8-3A21-48D8-9296-803E45152434}" type="pres">
      <dgm:prSet presAssocID="{581D9A5B-B616-4F59-AF34-3B5672531BD5}" presName="Name8" presStyleCnt="0"/>
      <dgm:spPr/>
    </dgm:pt>
    <dgm:pt modelId="{FBBE2AB3-E740-4660-B377-8CABBD37E812}" type="pres">
      <dgm:prSet presAssocID="{581D9A5B-B616-4F59-AF34-3B5672531BD5}" presName="level" presStyleLbl="node1" presStyleIdx="3" presStyleCnt="4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D9064-E371-47A8-B685-2C6F40905D3A}" type="pres">
      <dgm:prSet presAssocID="{581D9A5B-B616-4F59-AF34-3B5672531BD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0CADDD-3737-4F9F-9C91-E1AAD9AB716E}" type="presOf" srcId="{16A7D68B-9001-4568-91EE-B15D59896758}" destId="{AB531311-190F-4799-B74B-C0DC6EF68710}" srcOrd="0" destOrd="0" presId="urn:microsoft.com/office/officeart/2005/8/layout/pyramid3"/>
    <dgm:cxn modelId="{E58FF2A4-7614-481D-A591-CC9161D23C27}" type="presOf" srcId="{BD4D05DE-C4EE-4C27-9A1F-E8BBB3872F0E}" destId="{AA815A88-0527-44D4-A789-336CFBE1F69C}" srcOrd="0" destOrd="0" presId="urn:microsoft.com/office/officeart/2005/8/layout/pyramid3"/>
    <dgm:cxn modelId="{F1DC0A07-BA39-49F9-BEF5-E463042F405A}" type="presOf" srcId="{3FB98BA9-D741-41B1-A69A-F0607DABDF69}" destId="{AB7002AE-2372-4105-ABFE-20DF825C739D}" srcOrd="1" destOrd="0" presId="urn:microsoft.com/office/officeart/2005/8/layout/pyramid3"/>
    <dgm:cxn modelId="{46144802-D2B6-4C74-9AB1-D0A97A5A1903}" type="presOf" srcId="{BD4D05DE-C4EE-4C27-9A1F-E8BBB3872F0E}" destId="{7153914A-CFA1-43F0-BD98-E3C6740DA3B0}" srcOrd="1" destOrd="0" presId="urn:microsoft.com/office/officeart/2005/8/layout/pyramid3"/>
    <dgm:cxn modelId="{530EF254-0380-4021-844D-BE93D0E1D891}" srcId="{16A7D68B-9001-4568-91EE-B15D59896758}" destId="{3FB98BA9-D741-41B1-A69A-F0607DABDF69}" srcOrd="2" destOrd="0" parTransId="{C2207B80-921E-4588-B657-B4D61C0F04AB}" sibTransId="{1883572D-A57A-49DE-A906-9684D0FE81E8}"/>
    <dgm:cxn modelId="{6062008F-288E-49DA-A5C4-70EBBAC2D749}" type="presOf" srcId="{144E6DBA-E89B-43F9-AD91-BCD4C71CDE86}" destId="{99E9320F-FBB0-4681-B6D1-6F5C3C11B384}" srcOrd="1" destOrd="0" presId="urn:microsoft.com/office/officeart/2005/8/layout/pyramid3"/>
    <dgm:cxn modelId="{83E6F8B0-6EB3-45E8-B9E6-AE49B0EC4B94}" srcId="{16A7D68B-9001-4568-91EE-B15D59896758}" destId="{144E6DBA-E89B-43F9-AD91-BCD4C71CDE86}" srcOrd="0" destOrd="0" parTransId="{DFD3DDB0-BB68-4516-8751-040872DB20B9}" sibTransId="{676A5162-C0A1-4390-B355-FC6C41FC9EC9}"/>
    <dgm:cxn modelId="{55B4B3AC-4B77-4F70-A185-AEE6100180FD}" type="presOf" srcId="{581D9A5B-B616-4F59-AF34-3B5672531BD5}" destId="{FBBE2AB3-E740-4660-B377-8CABBD37E812}" srcOrd="0" destOrd="0" presId="urn:microsoft.com/office/officeart/2005/8/layout/pyramid3"/>
    <dgm:cxn modelId="{93AAA702-1980-40C8-BDB7-CDB19D8FC13C}" srcId="{16A7D68B-9001-4568-91EE-B15D59896758}" destId="{581D9A5B-B616-4F59-AF34-3B5672531BD5}" srcOrd="3" destOrd="0" parTransId="{2F40650B-C0D7-48FF-B177-55C3CE65E01C}" sibTransId="{0D654F9E-B0A0-430A-82F0-5C384FD9A69F}"/>
    <dgm:cxn modelId="{1968DDAD-9B5A-49FE-83CC-0B39035A5F1E}" type="presOf" srcId="{581D9A5B-B616-4F59-AF34-3B5672531BD5}" destId="{08BD9064-E371-47A8-B685-2C6F40905D3A}" srcOrd="1" destOrd="0" presId="urn:microsoft.com/office/officeart/2005/8/layout/pyramid3"/>
    <dgm:cxn modelId="{B31CB3FA-963F-4DCD-874D-E80B515FAE4F}" type="presOf" srcId="{3FB98BA9-D741-41B1-A69A-F0607DABDF69}" destId="{97FC4A2E-42F7-4A13-8CEA-5E56C0C992F1}" srcOrd="0" destOrd="0" presId="urn:microsoft.com/office/officeart/2005/8/layout/pyramid3"/>
    <dgm:cxn modelId="{46716A8D-477E-4110-BE84-5937BFA04456}" srcId="{16A7D68B-9001-4568-91EE-B15D59896758}" destId="{BD4D05DE-C4EE-4C27-9A1F-E8BBB3872F0E}" srcOrd="1" destOrd="0" parTransId="{42F80935-9C66-423E-94B6-9D1C2C9C9467}" sibTransId="{BCADF739-0BD2-455C-9813-DB62CC870810}"/>
    <dgm:cxn modelId="{4388380F-FF61-4A38-9F8A-B33045E6A016}" type="presOf" srcId="{144E6DBA-E89B-43F9-AD91-BCD4C71CDE86}" destId="{BA9C51BF-0562-4C38-A8D6-AFD680C57D70}" srcOrd="0" destOrd="0" presId="urn:microsoft.com/office/officeart/2005/8/layout/pyramid3"/>
    <dgm:cxn modelId="{AFC6FAE8-A4C7-4D00-90D4-90CD1645E86D}" type="presParOf" srcId="{AB531311-190F-4799-B74B-C0DC6EF68710}" destId="{217B9735-2F1B-438A-BB53-F352D148DB8F}" srcOrd="0" destOrd="0" presId="urn:microsoft.com/office/officeart/2005/8/layout/pyramid3"/>
    <dgm:cxn modelId="{A3E5D9AF-4C49-462E-B274-9385FC3466D4}" type="presParOf" srcId="{217B9735-2F1B-438A-BB53-F352D148DB8F}" destId="{BA9C51BF-0562-4C38-A8D6-AFD680C57D70}" srcOrd="0" destOrd="0" presId="urn:microsoft.com/office/officeart/2005/8/layout/pyramid3"/>
    <dgm:cxn modelId="{0F5A2D2E-B740-40C4-966B-7833B51F05FB}" type="presParOf" srcId="{217B9735-2F1B-438A-BB53-F352D148DB8F}" destId="{99E9320F-FBB0-4681-B6D1-6F5C3C11B384}" srcOrd="1" destOrd="0" presId="urn:microsoft.com/office/officeart/2005/8/layout/pyramid3"/>
    <dgm:cxn modelId="{84044FEB-640E-4C19-AA19-913C88A3B611}" type="presParOf" srcId="{AB531311-190F-4799-B74B-C0DC6EF68710}" destId="{411F964C-FE3D-4BC2-A7EA-7FBBEB7E6EF7}" srcOrd="1" destOrd="0" presId="urn:microsoft.com/office/officeart/2005/8/layout/pyramid3"/>
    <dgm:cxn modelId="{E30F75EF-6D48-4C89-8E83-13B65098149C}" type="presParOf" srcId="{411F964C-FE3D-4BC2-A7EA-7FBBEB7E6EF7}" destId="{AA815A88-0527-44D4-A789-336CFBE1F69C}" srcOrd="0" destOrd="0" presId="urn:microsoft.com/office/officeart/2005/8/layout/pyramid3"/>
    <dgm:cxn modelId="{039A5231-8CE9-4BC7-9885-FE5DEE2450A0}" type="presParOf" srcId="{411F964C-FE3D-4BC2-A7EA-7FBBEB7E6EF7}" destId="{7153914A-CFA1-43F0-BD98-E3C6740DA3B0}" srcOrd="1" destOrd="0" presId="urn:microsoft.com/office/officeart/2005/8/layout/pyramid3"/>
    <dgm:cxn modelId="{3A59D0E9-E391-4EC5-A429-22413772E694}" type="presParOf" srcId="{AB531311-190F-4799-B74B-C0DC6EF68710}" destId="{BA796198-360D-4071-87D7-6F7199704B1B}" srcOrd="2" destOrd="0" presId="urn:microsoft.com/office/officeart/2005/8/layout/pyramid3"/>
    <dgm:cxn modelId="{B6269BDD-43DF-4053-8D74-D6A4A9553D48}" type="presParOf" srcId="{BA796198-360D-4071-87D7-6F7199704B1B}" destId="{97FC4A2E-42F7-4A13-8CEA-5E56C0C992F1}" srcOrd="0" destOrd="0" presId="urn:microsoft.com/office/officeart/2005/8/layout/pyramid3"/>
    <dgm:cxn modelId="{1E5CBCA8-C5F9-420C-A623-25A3006D0FE5}" type="presParOf" srcId="{BA796198-360D-4071-87D7-6F7199704B1B}" destId="{AB7002AE-2372-4105-ABFE-20DF825C739D}" srcOrd="1" destOrd="0" presId="urn:microsoft.com/office/officeart/2005/8/layout/pyramid3"/>
    <dgm:cxn modelId="{F1230ECC-84C0-4717-B94F-7AAD6E92832A}" type="presParOf" srcId="{AB531311-190F-4799-B74B-C0DC6EF68710}" destId="{564BE8A8-3A21-48D8-9296-803E45152434}" srcOrd="3" destOrd="0" presId="urn:microsoft.com/office/officeart/2005/8/layout/pyramid3"/>
    <dgm:cxn modelId="{0E924DB8-B966-454C-9A26-04ACB9D99503}" type="presParOf" srcId="{564BE8A8-3A21-48D8-9296-803E45152434}" destId="{FBBE2AB3-E740-4660-B377-8CABBD37E812}" srcOrd="0" destOrd="0" presId="urn:microsoft.com/office/officeart/2005/8/layout/pyramid3"/>
    <dgm:cxn modelId="{D191F680-E559-4040-96A2-78E6A358EBCE}" type="presParOf" srcId="{564BE8A8-3A21-48D8-9296-803E45152434}" destId="{08BD9064-E371-47A8-B685-2C6F40905D3A}" srcOrd="1" destOrd="0" presId="urn:microsoft.com/office/officeart/2005/8/layout/pyramid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C51BF-0562-4C38-A8D6-AFD680C57D70}">
      <dsp:nvSpPr>
        <dsp:cNvPr id="0" name=""/>
        <dsp:cNvSpPr/>
      </dsp:nvSpPr>
      <dsp:spPr>
        <a:xfrm rot="10800000">
          <a:off x="0" y="0"/>
          <a:ext cx="5233502" cy="1479569"/>
        </a:xfrm>
        <a:prstGeom prst="trapezoid">
          <a:avLst>
            <a:gd name="adj" fmla="val 44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Initial </a:t>
          </a: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ML-QSAR models 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deployment using </a:t>
          </a: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two different molecular signatures with respect to MtbCA1 inhibitors with their respective </a:t>
          </a:r>
          <a:r>
            <a:rPr lang="en-US" sz="14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pKi</a:t>
          </a: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values) 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400" b="1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(S: 307 </a:t>
          </a:r>
          <a:r>
            <a:rPr lang="en-US" sz="14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; </a:t>
          </a:r>
          <a:r>
            <a:rPr lang="en-US" sz="1400" b="1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D: 1444)</a:t>
          </a:r>
          <a:endParaRPr lang="en-US" sz="1400" b="1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915862" y="0"/>
        <a:ext cx="3401776" cy="1479569"/>
      </dsp:txXfrm>
    </dsp:sp>
    <dsp:sp modelId="{AA815A88-0527-44D4-A789-336CFBE1F69C}">
      <dsp:nvSpPr>
        <dsp:cNvPr id="0" name=""/>
        <dsp:cNvSpPr/>
      </dsp:nvSpPr>
      <dsp:spPr>
        <a:xfrm rot="10800000">
          <a:off x="664794" y="1479569"/>
          <a:ext cx="3903913" cy="1263928"/>
        </a:xfrm>
        <a:prstGeom prst="trapezoid">
          <a:avLst>
            <a:gd name="adj" fmla="val 44932"/>
          </a:avLst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ML-QSAR models </a:t>
          </a: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generation and statistical analysis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b="1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(S:18; D:763)</a:t>
          </a:r>
          <a:endParaRPr lang="en-US" sz="1600" b="1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1347978" y="1479569"/>
        <a:ext cx="2537544" cy="1263928"/>
      </dsp:txXfrm>
    </dsp:sp>
    <dsp:sp modelId="{97FC4A2E-42F7-4A13-8CEA-5E56C0C992F1}">
      <dsp:nvSpPr>
        <dsp:cNvPr id="0" name=""/>
        <dsp:cNvSpPr/>
      </dsp:nvSpPr>
      <dsp:spPr>
        <a:xfrm rot="10800000">
          <a:off x="1232697" y="2743498"/>
          <a:ext cx="2768107" cy="1199820"/>
        </a:xfrm>
        <a:prstGeom prst="trapezoid">
          <a:avLst>
            <a:gd name="adj" fmla="val 44932"/>
          </a:avLst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Machine</a:t>
          </a:r>
          <a:r>
            <a:rPr lang="en-US" sz="1500" b="1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Learning </a:t>
          </a:r>
          <a:r>
            <a:rPr lang="en-US" sz="1500" b="1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models </a:t>
          </a:r>
          <a:r>
            <a:rPr lang="en-US" sz="1500" b="1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generation with </a:t>
          </a:r>
          <a:r>
            <a:rPr lang="en-US" sz="1500" b="1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significant molecular signatures</a:t>
          </a:r>
          <a:endParaRPr lang="en-US" sz="15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1717115" y="2743498"/>
        <a:ext cx="1799270" cy="1199820"/>
      </dsp:txXfrm>
    </dsp:sp>
    <dsp:sp modelId="{FBBE2AB3-E740-4660-B377-8CABBD37E812}">
      <dsp:nvSpPr>
        <dsp:cNvPr id="0" name=""/>
        <dsp:cNvSpPr/>
      </dsp:nvSpPr>
      <dsp:spPr>
        <a:xfrm rot="10800000">
          <a:off x="1771795" y="3943318"/>
          <a:ext cx="1689910" cy="1880538"/>
        </a:xfrm>
        <a:prstGeom prst="trapezoid">
          <a:avLst>
            <a:gd name="adj" fmla="val 5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Web app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development</a:t>
          </a:r>
        </a:p>
      </dsp:txBody>
      <dsp:txXfrm rot="-10800000">
        <a:off x="1771795" y="3943318"/>
        <a:ext cx="1689910" cy="18805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C51BF-0562-4C38-A8D6-AFD680C57D70}">
      <dsp:nvSpPr>
        <dsp:cNvPr id="0" name=""/>
        <dsp:cNvSpPr/>
      </dsp:nvSpPr>
      <dsp:spPr>
        <a:xfrm rot="10800000">
          <a:off x="0" y="0"/>
          <a:ext cx="5066537" cy="1479569"/>
        </a:xfrm>
        <a:prstGeom prst="trapezoid">
          <a:avLst>
            <a:gd name="adj" fmla="val 4349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Initial ML-QSAR models deployment using two different molecular signatures with respect to MtbCA2 inhibitors with their respective </a:t>
          </a:r>
          <a:r>
            <a:rPr lang="en-US" sz="14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pKi</a:t>
          </a: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values) 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400" b="1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(S: 307 ; D: 1444)</a:t>
          </a:r>
          <a:endParaRPr lang="en-US" sz="1400" b="1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886643" y="0"/>
        <a:ext cx="3293249" cy="1479569"/>
      </dsp:txXfrm>
    </dsp:sp>
    <dsp:sp modelId="{AA815A88-0527-44D4-A789-336CFBE1F69C}">
      <dsp:nvSpPr>
        <dsp:cNvPr id="0" name=""/>
        <dsp:cNvSpPr/>
      </dsp:nvSpPr>
      <dsp:spPr>
        <a:xfrm rot="10800000">
          <a:off x="643585" y="1479569"/>
          <a:ext cx="3779366" cy="1263928"/>
        </a:xfrm>
        <a:prstGeom prst="trapezoid">
          <a:avLst>
            <a:gd name="adj" fmla="val 43498"/>
          </a:avLst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ML-QSAR models generation and statistical analysis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600" b="1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(S:13</a:t>
          </a:r>
          <a:r>
            <a:rPr lang="en-US" sz="1600" b="1" kern="120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; D:736)</a:t>
          </a:r>
          <a:endParaRPr lang="en-US" sz="1600" b="1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1304974" y="1479569"/>
        <a:ext cx="2456588" cy="1263928"/>
      </dsp:txXfrm>
    </dsp:sp>
    <dsp:sp modelId="{97FC4A2E-42F7-4A13-8CEA-5E56C0C992F1}">
      <dsp:nvSpPr>
        <dsp:cNvPr id="0" name=""/>
        <dsp:cNvSpPr/>
      </dsp:nvSpPr>
      <dsp:spPr>
        <a:xfrm rot="10800000">
          <a:off x="1193370" y="2743498"/>
          <a:ext cx="2679796" cy="1199820"/>
        </a:xfrm>
        <a:prstGeom prst="trapezoid">
          <a:avLst>
            <a:gd name="adj" fmla="val 43498"/>
          </a:avLst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Machine</a:t>
          </a:r>
          <a:r>
            <a:rPr lang="en-US" sz="1500" b="1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Learning </a:t>
          </a:r>
          <a:r>
            <a:rPr lang="en-US" sz="1500" b="1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models </a:t>
          </a:r>
          <a:r>
            <a:rPr lang="en-US" sz="1500" b="1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generation with </a:t>
          </a:r>
          <a:r>
            <a:rPr lang="en-US" sz="1500" b="1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significant molecular signatures</a:t>
          </a:r>
          <a:endParaRPr lang="en-US" sz="15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1662334" y="2743498"/>
        <a:ext cx="1741867" cy="1199820"/>
      </dsp:txXfrm>
    </dsp:sp>
    <dsp:sp modelId="{FBBE2AB3-E740-4660-B377-8CABBD37E812}">
      <dsp:nvSpPr>
        <dsp:cNvPr id="0" name=""/>
        <dsp:cNvSpPr/>
      </dsp:nvSpPr>
      <dsp:spPr>
        <a:xfrm rot="10800000">
          <a:off x="1715269" y="3943318"/>
          <a:ext cx="1635997" cy="1880538"/>
        </a:xfrm>
        <a:prstGeom prst="trapezoid">
          <a:avLst>
            <a:gd name="adj" fmla="val 5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Web app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development</a:t>
          </a:r>
        </a:p>
      </dsp:txBody>
      <dsp:txXfrm rot="-10800000">
        <a:off x="1715269" y="3943318"/>
        <a:ext cx="1635997" cy="1880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296173"/>
            <a:ext cx="9720263" cy="2757347"/>
          </a:xfrm>
        </p:spPr>
        <p:txBody>
          <a:bodyPr anchor="b"/>
          <a:lstStyle>
            <a:lvl1pPr algn="ctr">
              <a:defRPr sz="637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4159854"/>
            <a:ext cx="9720263" cy="1912175"/>
          </a:xfrm>
        </p:spPr>
        <p:txBody>
          <a:bodyPr/>
          <a:lstStyle>
            <a:lvl1pPr marL="0" indent="0" algn="ctr">
              <a:buNone/>
              <a:defRPr sz="2551"/>
            </a:lvl1pPr>
            <a:lvl2pPr marL="486004" indent="0" algn="ctr">
              <a:buNone/>
              <a:defRPr sz="2126"/>
            </a:lvl2pPr>
            <a:lvl3pPr marL="972007" indent="0" algn="ctr">
              <a:buNone/>
              <a:defRPr sz="1913"/>
            </a:lvl3pPr>
            <a:lvl4pPr marL="1458011" indent="0" algn="ctr">
              <a:buNone/>
              <a:defRPr sz="1701"/>
            </a:lvl4pPr>
            <a:lvl5pPr marL="1944014" indent="0" algn="ctr">
              <a:buNone/>
              <a:defRPr sz="1701"/>
            </a:lvl5pPr>
            <a:lvl6pPr marL="2430018" indent="0" algn="ctr">
              <a:buNone/>
              <a:defRPr sz="1701"/>
            </a:lvl6pPr>
            <a:lvl7pPr marL="2916022" indent="0" algn="ctr">
              <a:buNone/>
              <a:defRPr sz="1701"/>
            </a:lvl7pPr>
            <a:lvl8pPr marL="3402025" indent="0" algn="ctr">
              <a:buNone/>
              <a:defRPr sz="1701"/>
            </a:lvl8pPr>
            <a:lvl9pPr marL="3888029" indent="0" algn="ctr">
              <a:buNone/>
              <a:defRPr sz="17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37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10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421669"/>
            <a:ext cx="2794575" cy="67118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421669"/>
            <a:ext cx="8221722" cy="671186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70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39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974511"/>
            <a:ext cx="11178302" cy="3294515"/>
          </a:xfrm>
        </p:spPr>
        <p:txBody>
          <a:bodyPr anchor="b"/>
          <a:lstStyle>
            <a:lvl1pPr>
              <a:defRPr sz="637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5300193"/>
            <a:ext cx="11178302" cy="1732508"/>
          </a:xfrm>
        </p:spPr>
        <p:txBody>
          <a:bodyPr/>
          <a:lstStyle>
            <a:lvl1pPr marL="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1pPr>
            <a:lvl2pPr marL="486004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2pPr>
            <a:lvl3pPr marL="972007" indent="0">
              <a:buNone/>
              <a:defRPr sz="1913">
                <a:solidFill>
                  <a:schemeClr val="tx1">
                    <a:tint val="75000"/>
                  </a:schemeClr>
                </a:solidFill>
              </a:defRPr>
            </a:lvl3pPr>
            <a:lvl4pPr marL="1458011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4pPr>
            <a:lvl5pPr marL="1944014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5pPr>
            <a:lvl6pPr marL="2430018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6pPr>
            <a:lvl7pPr marL="2916022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7pPr>
            <a:lvl8pPr marL="3402025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8pPr>
            <a:lvl9pPr marL="3888029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80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2108344"/>
            <a:ext cx="5508149" cy="502519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2108344"/>
            <a:ext cx="5508149" cy="502519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29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421669"/>
            <a:ext cx="11178302" cy="15308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941510"/>
            <a:ext cx="5482835" cy="951504"/>
          </a:xfrm>
        </p:spPr>
        <p:txBody>
          <a:bodyPr anchor="b"/>
          <a:lstStyle>
            <a:lvl1pPr marL="0" indent="0">
              <a:buNone/>
              <a:defRPr sz="2551" b="1"/>
            </a:lvl1pPr>
            <a:lvl2pPr marL="486004" indent="0">
              <a:buNone/>
              <a:defRPr sz="2126" b="1"/>
            </a:lvl2pPr>
            <a:lvl3pPr marL="972007" indent="0">
              <a:buNone/>
              <a:defRPr sz="1913" b="1"/>
            </a:lvl3pPr>
            <a:lvl4pPr marL="1458011" indent="0">
              <a:buNone/>
              <a:defRPr sz="1701" b="1"/>
            </a:lvl4pPr>
            <a:lvl5pPr marL="1944014" indent="0">
              <a:buNone/>
              <a:defRPr sz="1701" b="1"/>
            </a:lvl5pPr>
            <a:lvl6pPr marL="2430018" indent="0">
              <a:buNone/>
              <a:defRPr sz="1701" b="1"/>
            </a:lvl6pPr>
            <a:lvl7pPr marL="2916022" indent="0">
              <a:buNone/>
              <a:defRPr sz="1701" b="1"/>
            </a:lvl7pPr>
            <a:lvl8pPr marL="3402025" indent="0">
              <a:buNone/>
              <a:defRPr sz="1701" b="1"/>
            </a:lvl8pPr>
            <a:lvl9pPr marL="3888029" indent="0">
              <a:buNone/>
              <a:defRPr sz="1701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893014"/>
            <a:ext cx="5482835" cy="42551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941510"/>
            <a:ext cx="5509837" cy="951504"/>
          </a:xfrm>
        </p:spPr>
        <p:txBody>
          <a:bodyPr anchor="b"/>
          <a:lstStyle>
            <a:lvl1pPr marL="0" indent="0">
              <a:buNone/>
              <a:defRPr sz="2551" b="1"/>
            </a:lvl1pPr>
            <a:lvl2pPr marL="486004" indent="0">
              <a:buNone/>
              <a:defRPr sz="2126" b="1"/>
            </a:lvl2pPr>
            <a:lvl3pPr marL="972007" indent="0">
              <a:buNone/>
              <a:defRPr sz="1913" b="1"/>
            </a:lvl3pPr>
            <a:lvl4pPr marL="1458011" indent="0">
              <a:buNone/>
              <a:defRPr sz="1701" b="1"/>
            </a:lvl4pPr>
            <a:lvl5pPr marL="1944014" indent="0">
              <a:buNone/>
              <a:defRPr sz="1701" b="1"/>
            </a:lvl5pPr>
            <a:lvl6pPr marL="2430018" indent="0">
              <a:buNone/>
              <a:defRPr sz="1701" b="1"/>
            </a:lvl6pPr>
            <a:lvl7pPr marL="2916022" indent="0">
              <a:buNone/>
              <a:defRPr sz="1701" b="1"/>
            </a:lvl7pPr>
            <a:lvl8pPr marL="3402025" indent="0">
              <a:buNone/>
              <a:defRPr sz="1701" b="1"/>
            </a:lvl8pPr>
            <a:lvl9pPr marL="3888029" indent="0">
              <a:buNone/>
              <a:defRPr sz="1701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893014"/>
            <a:ext cx="5509837" cy="42551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09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96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43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528002"/>
            <a:ext cx="4180050" cy="1848009"/>
          </a:xfrm>
        </p:spPr>
        <p:txBody>
          <a:bodyPr anchor="b"/>
          <a:lstStyle>
            <a:lvl1pPr>
              <a:defRPr sz="34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1140340"/>
            <a:ext cx="6561177" cy="5628360"/>
          </a:xfrm>
        </p:spPr>
        <p:txBody>
          <a:bodyPr/>
          <a:lstStyle>
            <a:lvl1pPr>
              <a:defRPr sz="3402"/>
            </a:lvl1pPr>
            <a:lvl2pPr>
              <a:defRPr sz="2976"/>
            </a:lvl2pPr>
            <a:lvl3pPr>
              <a:defRPr sz="2551"/>
            </a:lvl3pPr>
            <a:lvl4pPr>
              <a:defRPr sz="2126"/>
            </a:lvl4pPr>
            <a:lvl5pPr>
              <a:defRPr sz="2126"/>
            </a:lvl5pPr>
            <a:lvl6pPr>
              <a:defRPr sz="2126"/>
            </a:lvl6pPr>
            <a:lvl7pPr>
              <a:defRPr sz="2126"/>
            </a:lvl7pPr>
            <a:lvl8pPr>
              <a:defRPr sz="2126"/>
            </a:lvl8pPr>
            <a:lvl9pPr>
              <a:defRPr sz="212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376011"/>
            <a:ext cx="4180050" cy="4401855"/>
          </a:xfrm>
        </p:spPr>
        <p:txBody>
          <a:bodyPr/>
          <a:lstStyle>
            <a:lvl1pPr marL="0" indent="0">
              <a:buNone/>
              <a:defRPr sz="1701"/>
            </a:lvl1pPr>
            <a:lvl2pPr marL="486004" indent="0">
              <a:buNone/>
              <a:defRPr sz="1488"/>
            </a:lvl2pPr>
            <a:lvl3pPr marL="972007" indent="0">
              <a:buNone/>
              <a:defRPr sz="1276"/>
            </a:lvl3pPr>
            <a:lvl4pPr marL="1458011" indent="0">
              <a:buNone/>
              <a:defRPr sz="1063"/>
            </a:lvl4pPr>
            <a:lvl5pPr marL="1944014" indent="0">
              <a:buNone/>
              <a:defRPr sz="1063"/>
            </a:lvl5pPr>
            <a:lvl6pPr marL="2430018" indent="0">
              <a:buNone/>
              <a:defRPr sz="1063"/>
            </a:lvl6pPr>
            <a:lvl7pPr marL="2916022" indent="0">
              <a:buNone/>
              <a:defRPr sz="1063"/>
            </a:lvl7pPr>
            <a:lvl8pPr marL="3402025" indent="0">
              <a:buNone/>
              <a:defRPr sz="1063"/>
            </a:lvl8pPr>
            <a:lvl9pPr marL="3888029" indent="0">
              <a:buNone/>
              <a:defRPr sz="106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38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528002"/>
            <a:ext cx="4180050" cy="1848009"/>
          </a:xfrm>
        </p:spPr>
        <p:txBody>
          <a:bodyPr anchor="b"/>
          <a:lstStyle>
            <a:lvl1pPr>
              <a:defRPr sz="34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1140340"/>
            <a:ext cx="6561177" cy="5628360"/>
          </a:xfrm>
        </p:spPr>
        <p:txBody>
          <a:bodyPr anchor="t"/>
          <a:lstStyle>
            <a:lvl1pPr marL="0" indent="0">
              <a:buNone/>
              <a:defRPr sz="3402"/>
            </a:lvl1pPr>
            <a:lvl2pPr marL="486004" indent="0">
              <a:buNone/>
              <a:defRPr sz="2976"/>
            </a:lvl2pPr>
            <a:lvl3pPr marL="972007" indent="0">
              <a:buNone/>
              <a:defRPr sz="2551"/>
            </a:lvl3pPr>
            <a:lvl4pPr marL="1458011" indent="0">
              <a:buNone/>
              <a:defRPr sz="2126"/>
            </a:lvl4pPr>
            <a:lvl5pPr marL="1944014" indent="0">
              <a:buNone/>
              <a:defRPr sz="2126"/>
            </a:lvl5pPr>
            <a:lvl6pPr marL="2430018" indent="0">
              <a:buNone/>
              <a:defRPr sz="2126"/>
            </a:lvl6pPr>
            <a:lvl7pPr marL="2916022" indent="0">
              <a:buNone/>
              <a:defRPr sz="2126"/>
            </a:lvl7pPr>
            <a:lvl8pPr marL="3402025" indent="0">
              <a:buNone/>
              <a:defRPr sz="2126"/>
            </a:lvl8pPr>
            <a:lvl9pPr marL="3888029" indent="0">
              <a:buNone/>
              <a:defRPr sz="212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376011"/>
            <a:ext cx="4180050" cy="4401855"/>
          </a:xfrm>
        </p:spPr>
        <p:txBody>
          <a:bodyPr/>
          <a:lstStyle>
            <a:lvl1pPr marL="0" indent="0">
              <a:buNone/>
              <a:defRPr sz="1701"/>
            </a:lvl1pPr>
            <a:lvl2pPr marL="486004" indent="0">
              <a:buNone/>
              <a:defRPr sz="1488"/>
            </a:lvl2pPr>
            <a:lvl3pPr marL="972007" indent="0">
              <a:buNone/>
              <a:defRPr sz="1276"/>
            </a:lvl3pPr>
            <a:lvl4pPr marL="1458011" indent="0">
              <a:buNone/>
              <a:defRPr sz="1063"/>
            </a:lvl4pPr>
            <a:lvl5pPr marL="1944014" indent="0">
              <a:buNone/>
              <a:defRPr sz="1063"/>
            </a:lvl5pPr>
            <a:lvl6pPr marL="2430018" indent="0">
              <a:buNone/>
              <a:defRPr sz="1063"/>
            </a:lvl6pPr>
            <a:lvl7pPr marL="2916022" indent="0">
              <a:buNone/>
              <a:defRPr sz="1063"/>
            </a:lvl7pPr>
            <a:lvl8pPr marL="3402025" indent="0">
              <a:buNone/>
              <a:defRPr sz="1063"/>
            </a:lvl8pPr>
            <a:lvl9pPr marL="3888029" indent="0">
              <a:buNone/>
              <a:defRPr sz="106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06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421669"/>
            <a:ext cx="11178302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2108344"/>
            <a:ext cx="11178302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7340702"/>
            <a:ext cx="2916079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0EF2B-02D1-4F3C-9B1A-BC51C5D3C121}" type="datetimeFigureOut">
              <a:rPr lang="en-IN" smtClean="0"/>
              <a:t>23-01-2024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7340702"/>
            <a:ext cx="4374118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7340702"/>
            <a:ext cx="2916079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DFFF3-71B0-404F-AB48-0BADF078F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11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2007" rtl="0" eaLnBrk="1" latinLnBrk="0" hangingPunct="1">
        <a:lnSpc>
          <a:spcPct val="90000"/>
        </a:lnSpc>
        <a:spcBef>
          <a:spcPct val="0"/>
        </a:spcBef>
        <a:buNone/>
        <a:defRPr sz="46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002" indent="-243002" algn="l" defTabSz="972007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29005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15009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701013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4pPr>
      <a:lvl5pPr marL="2187016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3159023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645027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4131031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1pPr>
      <a:lvl2pPr marL="486004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2pPr>
      <a:lvl3pPr marL="972007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3pPr>
      <a:lvl4pPr marL="1458011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4pPr>
      <a:lvl5pPr marL="1944014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5pPr>
      <a:lvl6pPr marL="2430018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916022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402025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888029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3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67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66.png"/><Relationship Id="rId2" Type="http://schemas.openxmlformats.org/officeDocument/2006/relationships/diagramData" Target="../diagrams/data1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hyperlink" Target="Presentation1.pptx" TargetMode="Externa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4175" y="863921"/>
            <a:ext cx="12191999" cy="25252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Decoding the inhibition selectivity and physicochemical multiverse of beta-carbonic anhydrase inhibitors through random forest and neural network-assisted QSAR/QSAAR </a:t>
            </a:r>
            <a:r>
              <a:rPr lang="en-I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 novel approach for the rational design of new anti-tuberculosis drugs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842155" y="4159452"/>
            <a:ext cx="11276037" cy="24004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Investigator: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Ashok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Aspatwar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Generation and Optimization/Software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Development/Chemical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Curation/ Molecular Modeling Studies: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Bhowmik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Co-authors: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Ajay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Manaithiya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Rajarshi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Ray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Affiliation: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Tampere University, Finland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416560"/>
            <a:ext cx="5921829" cy="7105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29" y="416559"/>
            <a:ext cx="6483531" cy="71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5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1222375" y="263445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ASSISTED QUANTITATIVE STRUCTURAL ACTIVITY RELATIONSHIP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8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1222375" y="263445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 Prediction Model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43" y="12398"/>
            <a:ext cx="5935483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ML-QSAR  model  for  bioactivity  prediction  of  MtbCA1  inhibitors using substructure fingerprints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558" y="3046082"/>
            <a:ext cx="1206575" cy="132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inhibitors:124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8479" y="3038938"/>
            <a:ext cx="1670771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Substructure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fingerprints:</a:t>
            </a: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307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4481" y="3023881"/>
            <a:ext cx="2092016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Parameter: Bioactivity Class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IN" sz="1489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13" y="4492787"/>
            <a:ext cx="901393" cy="137507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171" y="6125518"/>
            <a:ext cx="2282484" cy="14651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number of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fingerprints(18),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training(99)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test(25)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6728" y="6100531"/>
            <a:ext cx="2313150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 and FN Removal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523530" y="6388087"/>
            <a:ext cx="2284830" cy="73101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0" name="Rounded Rectangle 9"/>
          <p:cNvSpPr/>
          <p:nvPr/>
        </p:nvSpPr>
        <p:spPr>
          <a:xfrm>
            <a:off x="4855279" y="6017502"/>
            <a:ext cx="2268750" cy="18141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0.8853,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0.7371)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0.5084,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0.8106)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0.3549,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0.7171)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304983" y="6429312"/>
            <a:ext cx="2372885" cy="71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2" name="TextBox 11"/>
          <p:cNvSpPr txBox="1"/>
          <p:nvPr/>
        </p:nvSpPr>
        <p:spPr>
          <a:xfrm>
            <a:off x="2184133" y="4615744"/>
            <a:ext cx="2936987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highly correlated and constant fingerprints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6240" y="7407096"/>
            <a:ext cx="3268511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972480" y="3869696"/>
            <a:ext cx="736801" cy="84312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5" name="Rounded Rectangle 14"/>
          <p:cNvSpPr/>
          <p:nvPr/>
        </p:nvSpPr>
        <p:spPr>
          <a:xfrm>
            <a:off x="9997395" y="2878426"/>
            <a:ext cx="2673072" cy="8861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machine-learning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1458" y="6032559"/>
            <a:ext cx="2856894" cy="32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US" sz="1489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Regressor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10985325" y="1690266"/>
            <a:ext cx="592693" cy="11004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8" name="Rounded Rectangle 17"/>
          <p:cNvSpPr/>
          <p:nvPr/>
        </p:nvSpPr>
        <p:spPr>
          <a:xfrm>
            <a:off x="10230057" y="96226"/>
            <a:ext cx="2579368" cy="15458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0.955,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0.9406)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0.3073, 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0.5725)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0.2367,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0.4899)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95688" y="393079"/>
            <a:ext cx="3766710" cy="53988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0" name="Left Arrow 19"/>
          <p:cNvSpPr/>
          <p:nvPr/>
        </p:nvSpPr>
        <p:spPr>
          <a:xfrm>
            <a:off x="9326680" y="761138"/>
            <a:ext cx="839095" cy="64934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1" name="TextBox 20"/>
          <p:cNvSpPr txBox="1"/>
          <p:nvPr/>
        </p:nvSpPr>
        <p:spPr>
          <a:xfrm>
            <a:off x="9402668" y="1979532"/>
            <a:ext cx="1810788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Performance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0813" y="463529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84187" y="2975728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VIP  Plot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3081" y="5226465"/>
            <a:ext cx="2471924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 Metrics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9220" y="6954576"/>
            <a:ext cx="2471924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Performance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41277" y="1801185"/>
            <a:ext cx="2809867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Curation of </a:t>
            </a:r>
            <a:r>
              <a:rPr lang="en-IN" sz="1701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inhibitors 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 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558" y="4693859"/>
            <a:ext cx="1631634" cy="117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Splitting into training and test set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31" y="817116"/>
            <a:ext cx="1563454" cy="7763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46770" y="7194651"/>
            <a:ext cx="2471924" cy="90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molecules removed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(21)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0C3263-5545-4DA5-BA28-D475B9AC244D}"/>
              </a:ext>
            </a:extLst>
          </p:cNvPr>
          <p:cNvSpPr txBox="1"/>
          <p:nvPr/>
        </p:nvSpPr>
        <p:spPr>
          <a:xfrm>
            <a:off x="9241507" y="3852263"/>
            <a:ext cx="1761345" cy="135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training(89) </a:t>
            </a:r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test(14)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981" dirty="0"/>
          </a:p>
        </p:txBody>
      </p:sp>
      <p:sp>
        <p:nvSpPr>
          <p:cNvPr id="31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1719233" y="1410488"/>
            <a:ext cx="484632" cy="148221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t="8852" r="10203" b="2120"/>
          <a:stretch/>
        </p:blipFill>
        <p:spPr>
          <a:xfrm>
            <a:off x="5671065" y="714391"/>
            <a:ext cx="3498169" cy="21783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" t="10303" r="8401" b="4091"/>
          <a:stretch/>
        </p:blipFill>
        <p:spPr>
          <a:xfrm>
            <a:off x="5616061" y="3230148"/>
            <a:ext cx="3561164" cy="196423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288" y="4975255"/>
            <a:ext cx="3049137" cy="22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5728" r="7902" b="3023"/>
          <a:stretch/>
        </p:blipFill>
        <p:spPr>
          <a:xfrm>
            <a:off x="0" y="335280"/>
            <a:ext cx="6492241" cy="719328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64137" y="105126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R2: 0.955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0.3073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0.2367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(10 CV): 0.7661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t="6977" r="8585" b="3578"/>
          <a:stretch/>
        </p:blipFill>
        <p:spPr>
          <a:xfrm>
            <a:off x="6492240" y="436880"/>
            <a:ext cx="6468109" cy="709168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568137" y="1051267"/>
            <a:ext cx="181970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R2: 0.9406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0.5725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0.4899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0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t="10605" r="9107" b="5455"/>
          <a:stretch/>
        </p:blipFill>
        <p:spPr>
          <a:xfrm>
            <a:off x="0" y="863600"/>
            <a:ext cx="7122160" cy="7056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t="11850" r="9882" b="2377"/>
          <a:stretch/>
        </p:blipFill>
        <p:spPr>
          <a:xfrm>
            <a:off x="7122160" y="975360"/>
            <a:ext cx="5838190" cy="6807200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0" y="256699"/>
            <a:ext cx="1272032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VIP plot and correlation matrix analysis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substructure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2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5855"/>
            <a:ext cx="3253740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4764" y="7040017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CHEMBL468946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32" y="5273780"/>
            <a:ext cx="3665220" cy="17068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26139" y="7040017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CHEMBL521690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104" y="5378392"/>
            <a:ext cx="3665220" cy="15697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10093" y="7040017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CHEMBL501294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2468" y="3399117"/>
            <a:ext cx="882148" cy="952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97510" y="4542610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CHEMBL14060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r>
              <a:rPr lang="en-I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418" y="3228415"/>
            <a:ext cx="2400300" cy="23774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00322" y="4552021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CHEMBL569350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54764" y="7547379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8.292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7.729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10296" y="7547379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8.066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7.941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000662" y="7547379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8.013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7.729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21380" y="4952113"/>
            <a:ext cx="2667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4.201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4.518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268404" y="4944846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4.194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4.706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974081" cy="5199329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714933"/>
              </p:ext>
            </p:extLst>
          </p:nvPr>
        </p:nvGraphicFramePr>
        <p:xfrm>
          <a:off x="7472708" y="36195"/>
          <a:ext cx="4348563" cy="3733800"/>
        </p:xfrm>
        <a:graphic>
          <a:graphicData uri="http://schemas.openxmlformats.org/drawingml/2006/table">
            <a:tbl>
              <a:tblPr/>
              <a:tblGrid>
                <a:gridCol w="1328005">
                  <a:extLst>
                    <a:ext uri="{9D8B030D-6E8A-4147-A177-3AD203B41FA5}">
                      <a16:colId xmlns:a16="http://schemas.microsoft.com/office/drawing/2014/main" val="1369288230"/>
                    </a:ext>
                  </a:extLst>
                </a:gridCol>
                <a:gridCol w="3020558">
                  <a:extLst>
                    <a:ext uri="{9D8B030D-6E8A-4147-A177-3AD203B41FA5}">
                      <a16:colId xmlns:a16="http://schemas.microsoft.com/office/drawing/2014/main" val="2688896969"/>
                    </a:ext>
                  </a:extLst>
                </a:gridCol>
              </a:tblGrid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SubFP298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Cation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582076"/>
                  </a:ext>
                </a:extLst>
              </a:tr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Carbonic acid derivatives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982428"/>
                  </a:ext>
                </a:extLst>
              </a:tr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Hetero N basic 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079818"/>
                  </a:ext>
                </a:extLst>
              </a:tr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Primary carbon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262591"/>
                  </a:ext>
                </a:extLst>
              </a:tr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Alkylarylether</a:t>
                      </a:r>
                      <a:endParaRPr lang="en-IN" sz="16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308069"/>
                  </a:ext>
                </a:extLst>
              </a:tr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Arylchloride</a:t>
                      </a:r>
                      <a:endParaRPr lang="en-IN" sz="16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938861"/>
                  </a:ext>
                </a:extLst>
              </a:tr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SubFP275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Heterocyclic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65683"/>
                  </a:ext>
                </a:extLst>
              </a:tr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Secondary amide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52919"/>
                  </a:ext>
                </a:extLst>
              </a:tr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Secondary carbon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026234"/>
                  </a:ext>
                </a:extLst>
              </a:tr>
              <a:tr h="3159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SubFP287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Conjugated double bond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2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5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29" t="3724"/>
          <a:stretch/>
        </p:blipFill>
        <p:spPr>
          <a:xfrm>
            <a:off x="6878320" y="1102679"/>
            <a:ext cx="5913121" cy="668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782321"/>
            <a:ext cx="6786880" cy="7137718"/>
          </a:xfrm>
          <a:prstGeom prst="rect">
            <a:avLst/>
          </a:prstGeom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0" y="196057"/>
            <a:ext cx="1272032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 through 2D and 3D PCA plots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substructure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3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43" y="12398"/>
            <a:ext cx="5935483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ML-QSAR  model  for  bioactivity  prediction  of  MtbCA1  inhibitors using 1D and 2D molecular descriptors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558" y="3046082"/>
            <a:ext cx="1206575" cy="132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inhibitors:124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8479" y="3038938"/>
            <a:ext cx="1670771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and 2D Molecular Descriptors: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1444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4481" y="3023881"/>
            <a:ext cx="2092016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Parameter: Bioactivity Class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IN" sz="1489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13" y="4492787"/>
            <a:ext cx="901393" cy="137507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171" y="6125518"/>
            <a:ext cx="2282484" cy="14651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number of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descriptors(763),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training(99)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test(25)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6728" y="6100531"/>
            <a:ext cx="2313150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 and FN Removal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523530" y="6388087"/>
            <a:ext cx="2284830" cy="73101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0" name="Rounded Rectangle 9"/>
          <p:cNvSpPr/>
          <p:nvPr/>
        </p:nvSpPr>
        <p:spPr>
          <a:xfrm>
            <a:off x="4855279" y="6017502"/>
            <a:ext cx="2268750" cy="18141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0.9769,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0.6047)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0.2793,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0.9688)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0.2134,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0.7608)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304983" y="6429312"/>
            <a:ext cx="2372885" cy="71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2" name="TextBox 11"/>
          <p:cNvSpPr txBox="1"/>
          <p:nvPr/>
        </p:nvSpPr>
        <p:spPr>
          <a:xfrm>
            <a:off x="2184133" y="4615744"/>
            <a:ext cx="2936987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highly correlated and constant fingerprints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6240" y="7407096"/>
            <a:ext cx="3268511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972480" y="3869696"/>
            <a:ext cx="736801" cy="84312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5" name="Rounded Rectangle 14"/>
          <p:cNvSpPr/>
          <p:nvPr/>
        </p:nvSpPr>
        <p:spPr>
          <a:xfrm>
            <a:off x="9997395" y="2878426"/>
            <a:ext cx="2673072" cy="8861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machine-learning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1458" y="6032559"/>
            <a:ext cx="2856894" cy="32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US" sz="1489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Regressor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10985325" y="1690266"/>
            <a:ext cx="592693" cy="11004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8" name="Rounded Rectangle 17"/>
          <p:cNvSpPr/>
          <p:nvPr/>
        </p:nvSpPr>
        <p:spPr>
          <a:xfrm>
            <a:off x="10230057" y="96226"/>
            <a:ext cx="2579368" cy="15458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0.9787,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0.9333)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0.2551, 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0.4083)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0.2042,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0.4899)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95688" y="393079"/>
            <a:ext cx="3766710" cy="53988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0" name="Left Arrow 19"/>
          <p:cNvSpPr/>
          <p:nvPr/>
        </p:nvSpPr>
        <p:spPr>
          <a:xfrm>
            <a:off x="9326680" y="761138"/>
            <a:ext cx="839095" cy="64934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1" name="TextBox 20"/>
          <p:cNvSpPr txBox="1"/>
          <p:nvPr/>
        </p:nvSpPr>
        <p:spPr>
          <a:xfrm>
            <a:off x="9402668" y="1979532"/>
            <a:ext cx="1810788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Performance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0813" y="463529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84187" y="2975728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VIP  Plot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3081" y="5226465"/>
            <a:ext cx="2471924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 Metrics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9220" y="6954576"/>
            <a:ext cx="2471924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Performance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41277" y="1801185"/>
            <a:ext cx="2809867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Curation of </a:t>
            </a:r>
            <a:r>
              <a:rPr lang="en-IN" sz="1701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inhibitors 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 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558" y="4693859"/>
            <a:ext cx="1631634" cy="117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Splitting into training and test set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31" y="817116"/>
            <a:ext cx="1563454" cy="7763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46770" y="7194651"/>
            <a:ext cx="2471924" cy="90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molecules removed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0C3263-5545-4DA5-BA28-D475B9AC244D}"/>
              </a:ext>
            </a:extLst>
          </p:cNvPr>
          <p:cNvSpPr txBox="1"/>
          <p:nvPr/>
        </p:nvSpPr>
        <p:spPr>
          <a:xfrm>
            <a:off x="9241507" y="3852263"/>
            <a:ext cx="1761345" cy="135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training(98) </a:t>
            </a:r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test(17)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981" dirty="0"/>
          </a:p>
        </p:txBody>
      </p:sp>
      <p:sp>
        <p:nvSpPr>
          <p:cNvPr id="31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1719233" y="1410488"/>
            <a:ext cx="484632" cy="148221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" t="11416" r="10843" b="2249"/>
          <a:stretch/>
        </p:blipFill>
        <p:spPr>
          <a:xfrm>
            <a:off x="5636909" y="916498"/>
            <a:ext cx="3401197" cy="19123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11212" r="9512" b="4697"/>
          <a:stretch/>
        </p:blipFill>
        <p:spPr>
          <a:xfrm>
            <a:off x="5636908" y="3219029"/>
            <a:ext cx="3401198" cy="20917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9791" y="5260545"/>
            <a:ext cx="2811644" cy="20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" t="7027" r="3614" b="3687"/>
          <a:stretch/>
        </p:blipFill>
        <p:spPr>
          <a:xfrm>
            <a:off x="0" y="533400"/>
            <a:ext cx="6346371" cy="701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t="7175" r="6144" b="3390"/>
          <a:stretch/>
        </p:blipFill>
        <p:spPr>
          <a:xfrm>
            <a:off x="6374493" y="533400"/>
            <a:ext cx="6585857" cy="7010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64137" y="105126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0.9787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0.2551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0.2042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(10 CV): 0.7256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10508" y="105126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0.9333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RMSE: 0.4083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0.4899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1222375" y="8961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 OBJECTIVES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619760" y="1978574"/>
            <a:ext cx="11805920" cy="567190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of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multi-molecular signature implemented machine learning-assisted quantitative structural activity relationship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(ML-QSAR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predicting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bioactivity (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against 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MtbCA2</a:t>
            </a:r>
          </a:p>
          <a:p>
            <a:pPr algn="just">
              <a:lnSpc>
                <a:spcPct val="20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interpretation of active and inactive molecules concerning 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inhibition through variance importance plot, correlation matrix, and feature plot analysis</a:t>
            </a:r>
            <a:endParaRPr lang="en-I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web application using the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ML-QSAR models</a:t>
            </a:r>
          </a:p>
          <a:p>
            <a:pPr algn="just">
              <a:lnSpc>
                <a:spcPct val="2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of neural network-assisted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structural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activity-activity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(ML-QSAAR)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 to infer the structural-functional correlation between 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inhibitor’s binding mechanism</a:t>
            </a:r>
          </a:p>
          <a:p>
            <a:pPr algn="just">
              <a:lnSpc>
                <a:spcPct val="2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key molecular signatures extracted from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ML-QSAR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ML-QSAAR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through molecular docking approach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10876" r="9050" b="4384"/>
          <a:stretch/>
        </p:blipFill>
        <p:spPr>
          <a:xfrm>
            <a:off x="0" y="1105581"/>
            <a:ext cx="7347859" cy="6694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t="11545" r="10019" b="2414"/>
          <a:stretch/>
        </p:blipFill>
        <p:spPr>
          <a:xfrm>
            <a:off x="7445830" y="1105581"/>
            <a:ext cx="5514520" cy="6814457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0" y="256699"/>
            <a:ext cx="1272032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VIP plot and correlation matrix analysis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1D 2D molecular descriptor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58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8" y="5467316"/>
            <a:ext cx="325374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27" y="5346738"/>
            <a:ext cx="3665220" cy="170688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69814" y="7178047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CHEMBL521690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554" y="5526452"/>
            <a:ext cx="3621353" cy="156972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951923" y="7178047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CHEMBL501294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2379" y="3699084"/>
            <a:ext cx="882148" cy="95222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0152154" y="4825746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CHEMBL14060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r>
              <a:rPr lang="en-I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089" y="3376797"/>
            <a:ext cx="2400300" cy="237744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903821" y="4789076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CHEMBL569350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93413" y="7547379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8.292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8.026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71979" y="7568059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8.066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7.896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003742" y="7563360"/>
            <a:ext cx="2651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8.013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7.956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59038" y="5223146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4.201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4.723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239549" y="5218675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4.194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4.587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02844" y="7178047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CHEMBL468946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20917"/>
              </p:ext>
            </p:extLst>
          </p:nvPr>
        </p:nvGraphicFramePr>
        <p:xfrm>
          <a:off x="6334932" y="144260"/>
          <a:ext cx="6504336" cy="3013910"/>
        </p:xfrm>
        <a:graphic>
          <a:graphicData uri="http://schemas.openxmlformats.org/drawingml/2006/table">
            <a:tbl>
              <a:tblPr/>
              <a:tblGrid>
                <a:gridCol w="1044788">
                  <a:extLst>
                    <a:ext uri="{9D8B030D-6E8A-4147-A177-3AD203B41FA5}">
                      <a16:colId xmlns:a16="http://schemas.microsoft.com/office/drawing/2014/main" val="2347871412"/>
                    </a:ext>
                  </a:extLst>
                </a:gridCol>
                <a:gridCol w="5459548">
                  <a:extLst>
                    <a:ext uri="{9D8B030D-6E8A-4147-A177-3AD203B41FA5}">
                      <a16:colId xmlns:a16="http://schemas.microsoft.com/office/drawing/2014/main" val="2156225319"/>
                    </a:ext>
                  </a:extLst>
                </a:gridCol>
              </a:tblGrid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AATS7v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Average </a:t>
                      </a:r>
                      <a:r>
                        <a:rPr lang="en-IN" sz="11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Broto</a:t>
                      </a:r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-Moreau autocorrelation - lag 7 / weighted by van der Waals volumes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480560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nHBint8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Count of E-State descriptors of strength for potential Hydrogen Bonds of path length 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901377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SHBint8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Sum of E-State descriptors of strength for potential hydrogen bonds of path length 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536502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ATSC8v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Centered</a:t>
                      </a:r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IN" sz="11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Broto</a:t>
                      </a:r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-Moreau autocorrelation - lag 8 / weighted by van der Waals volumes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14280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VR3_Dzs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Logarithmic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Randic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-like eigenvector-based index from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Barysz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 matrix / weighted by I-state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40561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maxHBint8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Maximum E-State descriptors of strength for potential Hydrogen Bonds of path length 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199962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naasC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Count of atom-type E-State: :C:-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312132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SHssNH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Sum of atom-type H E-State: -NH-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56425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VE1_Dzs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Coefficient sum of the last eigenvector from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Barysz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 matrix / weighted by I-state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750479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1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AATS7p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Average </a:t>
                      </a:r>
                      <a:r>
                        <a:rPr lang="en-US" sz="11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Broto</a:t>
                      </a:r>
                      <a:r>
                        <a:rPr lang="en-US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-Moreau autocorrelation - lag 7 / weighted by polarizabilities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65374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" y="-333"/>
            <a:ext cx="6044425" cy="52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0" y="329066"/>
            <a:ext cx="1304163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 through 2D and 3D PCA plots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1D 2D molecular descriptor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4" y="975360"/>
            <a:ext cx="5976165" cy="6590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0" y="1654629"/>
            <a:ext cx="5617029" cy="54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4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1222375" y="263445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 Prediction Model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6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43" y="12398"/>
            <a:ext cx="5935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ML-QSAR  model  for  bioactivity  prediction  of  MtbCA2  inhibitors using substructure fingerprints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558" y="3046082"/>
            <a:ext cx="1206575" cy="132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inhibitors:42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8479" y="3038938"/>
            <a:ext cx="1670771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Substructure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fingerprints:</a:t>
            </a: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307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4481" y="3023881"/>
            <a:ext cx="2092016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Parameter: Bioactivity Class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IN" sz="1489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13" y="4492787"/>
            <a:ext cx="901393" cy="137507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171" y="6125518"/>
            <a:ext cx="2282484" cy="14651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number of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fingerprints(13),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training(33)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test(9)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6728" y="6100531"/>
            <a:ext cx="2313150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 and FN Removal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523530" y="6388087"/>
            <a:ext cx="2284830" cy="73101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0" name="Rounded Rectangle 9"/>
          <p:cNvSpPr/>
          <p:nvPr/>
        </p:nvSpPr>
        <p:spPr>
          <a:xfrm>
            <a:off x="4855279" y="6017502"/>
            <a:ext cx="2268750" cy="18141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0.9645,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0.8764)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0.2785,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0.5463)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0.1948,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0.4097)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304983" y="6429312"/>
            <a:ext cx="2372885" cy="71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2" name="TextBox 11"/>
          <p:cNvSpPr txBox="1"/>
          <p:nvPr/>
        </p:nvSpPr>
        <p:spPr>
          <a:xfrm>
            <a:off x="2184133" y="4615744"/>
            <a:ext cx="2936987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highly correlated and constant molecular descriptors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6240" y="7407096"/>
            <a:ext cx="3268511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972480" y="3869696"/>
            <a:ext cx="736801" cy="84312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5" name="Rounded Rectangle 14"/>
          <p:cNvSpPr/>
          <p:nvPr/>
        </p:nvSpPr>
        <p:spPr>
          <a:xfrm>
            <a:off x="9997395" y="2878426"/>
            <a:ext cx="2673072" cy="8861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machine-learning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1458" y="6032559"/>
            <a:ext cx="2856894" cy="32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US" sz="1489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Regressor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10985325" y="1690266"/>
            <a:ext cx="592693" cy="11004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8" name="Rounded Rectangle 17"/>
          <p:cNvSpPr/>
          <p:nvPr/>
        </p:nvSpPr>
        <p:spPr>
          <a:xfrm>
            <a:off x="10230057" y="96226"/>
            <a:ext cx="2579368" cy="15458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0.9645,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0.8764)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0.2785, 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0.5463)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0.1948,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0.4097)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95688" y="393079"/>
            <a:ext cx="3766710" cy="53988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0" name="Left Arrow 19"/>
          <p:cNvSpPr/>
          <p:nvPr/>
        </p:nvSpPr>
        <p:spPr>
          <a:xfrm>
            <a:off x="9326680" y="761138"/>
            <a:ext cx="839095" cy="64934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1" name="TextBox 20"/>
          <p:cNvSpPr txBox="1"/>
          <p:nvPr/>
        </p:nvSpPr>
        <p:spPr>
          <a:xfrm>
            <a:off x="9402668" y="1979532"/>
            <a:ext cx="1810788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Performance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0813" y="463529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84187" y="2975728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VIP  Plot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3081" y="5226465"/>
            <a:ext cx="2471924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 Metrics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9220" y="6954576"/>
            <a:ext cx="2471924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Performance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41277" y="1801185"/>
            <a:ext cx="2809867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Curation of </a:t>
            </a:r>
            <a:r>
              <a:rPr lang="en-IN" sz="1701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inhibitors 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 value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58" y="4693859"/>
            <a:ext cx="1631634" cy="117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Splitting into training and test set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31" y="817116"/>
            <a:ext cx="1563454" cy="7763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46770" y="7194651"/>
            <a:ext cx="2471924" cy="90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molecules removed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0C3263-5545-4DA5-BA28-D475B9AC244D}"/>
              </a:ext>
            </a:extLst>
          </p:cNvPr>
          <p:cNvSpPr txBox="1"/>
          <p:nvPr/>
        </p:nvSpPr>
        <p:spPr>
          <a:xfrm>
            <a:off x="9241507" y="3852263"/>
            <a:ext cx="1761345" cy="135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training(33) </a:t>
            </a:r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test(9)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981" dirty="0"/>
          </a:p>
        </p:txBody>
      </p:sp>
      <p:sp>
        <p:nvSpPr>
          <p:cNvPr id="31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1719233" y="1410488"/>
            <a:ext cx="484632" cy="148221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t="11515" r="9107" b="5000"/>
          <a:stretch/>
        </p:blipFill>
        <p:spPr>
          <a:xfrm>
            <a:off x="5616061" y="3435218"/>
            <a:ext cx="3548259" cy="177017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" t="11418" r="10523" b="2376"/>
          <a:stretch/>
        </p:blipFill>
        <p:spPr>
          <a:xfrm>
            <a:off x="5616061" y="768942"/>
            <a:ext cx="3548258" cy="20730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1713" y="4869671"/>
            <a:ext cx="3121967" cy="25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6562" r="7196" b="3578"/>
          <a:stretch/>
        </p:blipFill>
        <p:spPr>
          <a:xfrm>
            <a:off x="101600" y="568960"/>
            <a:ext cx="6004560" cy="6746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6699" r="8029" b="3301"/>
          <a:stretch/>
        </p:blipFill>
        <p:spPr>
          <a:xfrm>
            <a:off x="6258560" y="568960"/>
            <a:ext cx="6522720" cy="674624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50497" y="134590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0.9645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0.2785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0.1948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(10 CV): 0.7865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288737" y="134590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0.8764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0.5463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0.4097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4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10455" r="8905" b="4394"/>
          <a:stretch/>
        </p:blipFill>
        <p:spPr>
          <a:xfrm>
            <a:off x="0" y="1143318"/>
            <a:ext cx="7487920" cy="6776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11545" r="9241" b="2891"/>
          <a:stretch/>
        </p:blipFill>
        <p:spPr>
          <a:xfrm>
            <a:off x="7609840" y="1143318"/>
            <a:ext cx="5350510" cy="6776720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0" y="256699"/>
            <a:ext cx="1272032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VIP plot and correlation matrix analysis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substructure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0" y="5344303"/>
            <a:ext cx="2156460" cy="1028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8860" y="6488137"/>
            <a:ext cx="2722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CHEMBL18/Ethoxzolamide </a:t>
            </a:r>
          </a:p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810" y="4980693"/>
            <a:ext cx="1943100" cy="15392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214885" y="6521147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CHEMBL218490/</a:t>
            </a:r>
            <a:r>
              <a:rPr lang="en-IN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Dorzolamide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57" y="5114043"/>
            <a:ext cx="1021080" cy="127254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555844" y="6521147"/>
            <a:ext cx="34167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CHEMBL574/P-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Toluenesulfonamide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(Inactive)</a:t>
            </a:r>
            <a:endParaRPr lang="en-IN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228" y="5344303"/>
            <a:ext cx="1775460" cy="10668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972550" y="6521147"/>
            <a:ext cx="3121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CHEMBL360356/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Chlorzolamide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9010" y="7418827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7.569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6.994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8503" y="7418826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7.004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6.901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23436" y="7418826"/>
            <a:ext cx="2542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4.41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4.636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349882" y="7418826"/>
            <a:ext cx="2587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4.345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4.51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1" y="88901"/>
            <a:ext cx="6228534" cy="485727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61594"/>
              </p:ext>
            </p:extLst>
          </p:nvPr>
        </p:nvGraphicFramePr>
        <p:xfrm>
          <a:off x="7991630" y="355326"/>
          <a:ext cx="4135120" cy="3810270"/>
        </p:xfrm>
        <a:graphic>
          <a:graphicData uri="http://schemas.openxmlformats.org/drawingml/2006/table">
            <a:tbl>
              <a:tblPr/>
              <a:tblGrid>
                <a:gridCol w="1791885">
                  <a:extLst>
                    <a:ext uri="{9D8B030D-6E8A-4147-A177-3AD203B41FA5}">
                      <a16:colId xmlns:a16="http://schemas.microsoft.com/office/drawing/2014/main" val="4213274906"/>
                    </a:ext>
                  </a:extLst>
                </a:gridCol>
                <a:gridCol w="2343235">
                  <a:extLst>
                    <a:ext uri="{9D8B030D-6E8A-4147-A177-3AD203B41FA5}">
                      <a16:colId xmlns:a16="http://schemas.microsoft.com/office/drawing/2014/main" val="3579187730"/>
                    </a:ext>
                  </a:extLst>
                </a:gridCol>
              </a:tblGrid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SubFP275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Heterocyclic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946493"/>
                  </a:ext>
                </a:extLst>
              </a:tr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Carboxylic acid derivative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638923"/>
                  </a:ext>
                </a:extLst>
              </a:tr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Secondary carbon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83691"/>
                  </a:ext>
                </a:extLst>
              </a:tr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Primary aromatic amine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019586"/>
                  </a:ext>
                </a:extLst>
              </a:tr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Primary carbon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611246"/>
                  </a:ext>
                </a:extLst>
              </a:tr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Arylchloride</a:t>
                      </a:r>
                      <a:endParaRPr lang="en-IN" sz="14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080852"/>
                  </a:ext>
                </a:extLst>
              </a:tr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Hetero 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05349"/>
                  </a:ext>
                </a:extLst>
              </a:tr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SubFP181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Hetero N </a:t>
                      </a:r>
                      <a:r>
                        <a:rPr lang="en-IN" sz="14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nonbasic</a:t>
                      </a:r>
                      <a:endParaRPr lang="en-IN" sz="14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030364"/>
                  </a:ext>
                </a:extLst>
              </a:tr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SubFP96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Carbodithioic</a:t>
                      </a:r>
                      <a:r>
                        <a:rPr lang="en-IN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 ester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442069"/>
                  </a:ext>
                </a:extLst>
              </a:tr>
              <a:tr h="38102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SubFP184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4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Heteroaromatic</a:t>
                      </a:r>
                      <a:endParaRPr lang="en-IN" sz="14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304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5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-81280" y="439897"/>
            <a:ext cx="1304163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 through 2D and 3D PCA plots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substructure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" y="1379380"/>
            <a:ext cx="6292396" cy="6225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0" y="1379380"/>
            <a:ext cx="5760720" cy="62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43" y="12398"/>
            <a:ext cx="5935483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ML-QSAR  model  for  bioactivity  prediction  of  MtbCA2  inhibitors using 1D and 2D molecular descriptors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558" y="3046082"/>
            <a:ext cx="1206575" cy="132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inhibitors:42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8479" y="3038938"/>
            <a:ext cx="1670771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and 2D Molecular Descriptors: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1444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4481" y="3023881"/>
            <a:ext cx="2092016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Parameter: Bioactivity Class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IN" sz="1489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13" y="4492787"/>
            <a:ext cx="901393" cy="137507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171" y="6125518"/>
            <a:ext cx="2282484" cy="14651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number of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descriptors(736),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training(33)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test(9)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6728" y="6100531"/>
            <a:ext cx="2313150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 and FN Removal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523530" y="6388087"/>
            <a:ext cx="2284830" cy="73101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0" name="Rounded Rectangle 9"/>
          <p:cNvSpPr/>
          <p:nvPr/>
        </p:nvSpPr>
        <p:spPr>
          <a:xfrm>
            <a:off x="4855279" y="6017502"/>
            <a:ext cx="2268750" cy="18141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0.9651,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0.8572)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0.326,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0.4517)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0.2082,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0.3368)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304983" y="6429312"/>
            <a:ext cx="2372885" cy="71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2" name="TextBox 11"/>
          <p:cNvSpPr txBox="1"/>
          <p:nvPr/>
        </p:nvSpPr>
        <p:spPr>
          <a:xfrm>
            <a:off x="2184133" y="4615744"/>
            <a:ext cx="2936987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highly correlated and constant molecular descriptors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6240" y="7407096"/>
            <a:ext cx="3268511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972480" y="3869696"/>
            <a:ext cx="736801" cy="84312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5" name="Rounded Rectangle 14"/>
          <p:cNvSpPr/>
          <p:nvPr/>
        </p:nvSpPr>
        <p:spPr>
          <a:xfrm>
            <a:off x="9997395" y="2878426"/>
            <a:ext cx="2673072" cy="8861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machine-learning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1458" y="6032559"/>
            <a:ext cx="2856894" cy="32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US" sz="1489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Regressor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10985325" y="1690266"/>
            <a:ext cx="592693" cy="11004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8" name="Rounded Rectangle 17"/>
          <p:cNvSpPr/>
          <p:nvPr/>
        </p:nvSpPr>
        <p:spPr>
          <a:xfrm>
            <a:off x="10230057" y="96226"/>
            <a:ext cx="2579368" cy="15458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0.9864,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0.8874)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0.1971, 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0.4122)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0.1553,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0.3101)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95688" y="393079"/>
            <a:ext cx="3766710" cy="53988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0" name="Left Arrow 19"/>
          <p:cNvSpPr/>
          <p:nvPr/>
        </p:nvSpPr>
        <p:spPr>
          <a:xfrm>
            <a:off x="9326680" y="761138"/>
            <a:ext cx="839095" cy="64934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1" name="TextBox 20"/>
          <p:cNvSpPr txBox="1"/>
          <p:nvPr/>
        </p:nvSpPr>
        <p:spPr>
          <a:xfrm>
            <a:off x="9402668" y="1979532"/>
            <a:ext cx="1810788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Performance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0813" y="463529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84187" y="2975728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VIP  Plot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3081" y="5226465"/>
            <a:ext cx="2471924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 Metrics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9220" y="6954576"/>
            <a:ext cx="2471924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Performance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41277" y="1801185"/>
            <a:ext cx="2809867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Curation of </a:t>
            </a:r>
            <a:r>
              <a:rPr lang="en-IN" sz="1701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inhibitors 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 value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58" y="4693859"/>
            <a:ext cx="1631634" cy="117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Splitting into training and test set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31" y="817116"/>
            <a:ext cx="1563454" cy="7763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46770" y="7194651"/>
            <a:ext cx="2471924" cy="90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molecules removed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0C3263-5545-4DA5-BA28-D475B9AC244D}"/>
              </a:ext>
            </a:extLst>
          </p:cNvPr>
          <p:cNvSpPr txBox="1"/>
          <p:nvPr/>
        </p:nvSpPr>
        <p:spPr>
          <a:xfrm>
            <a:off x="9241507" y="3852263"/>
            <a:ext cx="1761345" cy="135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training(31) </a:t>
            </a:r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test(9)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981" dirty="0"/>
          </a:p>
        </p:txBody>
      </p:sp>
      <p:sp>
        <p:nvSpPr>
          <p:cNvPr id="31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1719233" y="1410488"/>
            <a:ext cx="484632" cy="148221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 t="11061" r="9107" b="4849"/>
          <a:stretch/>
        </p:blipFill>
        <p:spPr>
          <a:xfrm>
            <a:off x="5551167" y="3358598"/>
            <a:ext cx="3559934" cy="17832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11562" r="10843" b="1350"/>
          <a:stretch/>
        </p:blipFill>
        <p:spPr>
          <a:xfrm>
            <a:off x="5619353" y="799152"/>
            <a:ext cx="3453527" cy="209786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6227" y="4869671"/>
            <a:ext cx="3155806" cy="25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1222375" y="263445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  Exploratory Data Analysis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55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7254" r="3723" b="3718"/>
          <a:stretch/>
        </p:blipFill>
        <p:spPr>
          <a:xfrm>
            <a:off x="0" y="548640"/>
            <a:ext cx="6285230" cy="696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" t="7533" r="6363" b="3439"/>
          <a:stretch/>
        </p:blipFill>
        <p:spPr>
          <a:xfrm>
            <a:off x="6285230" y="619760"/>
            <a:ext cx="6675120" cy="68986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89232" y="123414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0.9864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0.1971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0.1553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(10 CV): 0.7796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95137" y="123414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0.8874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0.4122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0.3101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10909" r="8400" b="4546"/>
          <a:stretch/>
        </p:blipFill>
        <p:spPr>
          <a:xfrm>
            <a:off x="0" y="1031240"/>
            <a:ext cx="7264400" cy="68887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1606" r="10523" b="1223"/>
          <a:stretch/>
        </p:blipFill>
        <p:spPr>
          <a:xfrm>
            <a:off x="7345680" y="1031240"/>
            <a:ext cx="5614670" cy="6888798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0" y="226218"/>
            <a:ext cx="1304163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VIP plot and correlation matrix analysis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1D 2D molecular descriptor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0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77" y="5548074"/>
            <a:ext cx="2156460" cy="10287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0003" y="6667490"/>
            <a:ext cx="2722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CHEMBL18/Ethoxzolamide </a:t>
            </a:r>
          </a:p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05" y="5128250"/>
            <a:ext cx="1943100" cy="153924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78657" y="6667490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CHEMBL218490/</a:t>
            </a:r>
            <a:r>
              <a:rPr lang="en-IN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Dorzolamide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416" y="5394950"/>
            <a:ext cx="1021080" cy="12725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418536" y="6708120"/>
            <a:ext cx="34167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CHEMBL574/P-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Toluenesulfonamide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(Inactive)</a:t>
            </a:r>
            <a:endParaRPr lang="en-IN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1484" y="5529024"/>
            <a:ext cx="1775460" cy="1066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954334" y="6708120"/>
            <a:ext cx="3121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CHEMBL360356/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Chlorzolamide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010" y="7547379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7.569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6.823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72620" y="7547379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7.004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6.784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45322" y="7547377"/>
            <a:ext cx="2542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4.41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4.907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283079" y="7547377"/>
            <a:ext cx="2677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4.345   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Pred. pKi: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4.491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76780"/>
              </p:ext>
            </p:extLst>
          </p:nvPr>
        </p:nvGraphicFramePr>
        <p:xfrm>
          <a:off x="6279665" y="317725"/>
          <a:ext cx="6551671" cy="4318004"/>
        </p:xfrm>
        <a:graphic>
          <a:graphicData uri="http://schemas.openxmlformats.org/drawingml/2006/table">
            <a:tbl>
              <a:tblPr/>
              <a:tblGrid>
                <a:gridCol w="1072486">
                  <a:extLst>
                    <a:ext uri="{9D8B030D-6E8A-4147-A177-3AD203B41FA5}">
                      <a16:colId xmlns:a16="http://schemas.microsoft.com/office/drawing/2014/main" val="3964846731"/>
                    </a:ext>
                  </a:extLst>
                </a:gridCol>
                <a:gridCol w="5479185">
                  <a:extLst>
                    <a:ext uri="{9D8B030D-6E8A-4147-A177-3AD203B41FA5}">
                      <a16:colId xmlns:a16="http://schemas.microsoft.com/office/drawing/2014/main" val="1981562471"/>
                    </a:ext>
                  </a:extLst>
                </a:gridCol>
              </a:tblGrid>
              <a:tr h="2974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minHBa</a:t>
                      </a:r>
                      <a:endParaRPr lang="en-IN" sz="12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Minimum E-States for (strong) Hydrogen Bond acceptors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335205"/>
                  </a:ext>
                </a:extLst>
              </a:tr>
              <a:tr h="5577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nHeteroRing</a:t>
                      </a:r>
                      <a:endParaRPr lang="en-IN" sz="12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rings containing heteroatoms (N, O, P, S, or halogens)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210945"/>
                  </a:ext>
                </a:extLst>
              </a:tr>
              <a:tr h="5577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SpMin6_Bhe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Smallest absolute eigenvalue of Burden modified matrix - n 6 / weighted by relative Sanderson </a:t>
                      </a:r>
                      <a:r>
                        <a:rPr lang="en-US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electronegativities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953657"/>
                  </a:ext>
                </a:extLst>
              </a:tr>
              <a:tr h="5577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SpMin6_Bhi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Smallest absolute eigenvalue of Burden modified matrix - n 6 / weighted by relative first ionization potential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088339"/>
                  </a:ext>
                </a:extLst>
              </a:tr>
              <a:tr h="2974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SRW9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Self-returning walk count of order 9 (ln(1+x)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079679"/>
                  </a:ext>
                </a:extLst>
              </a:tr>
              <a:tr h="2974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n5Ring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5-membered rings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048751"/>
                  </a:ext>
                </a:extLst>
              </a:tr>
              <a:tr h="4485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AATS5i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Average </a:t>
                      </a:r>
                      <a:r>
                        <a:rPr lang="en-US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Broto</a:t>
                      </a: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-Moreau autocorrelation - lag 5 / weighted by first ionization potential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442405"/>
                  </a:ext>
                </a:extLst>
              </a:tr>
              <a:tr h="5577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SpMin7_Bhs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Smallest absolute eigenvalue of Burden modified matrix - n 7 / weighted by relative I-state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72842"/>
                  </a:ext>
                </a:extLst>
              </a:tr>
              <a:tr h="2974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VP-4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Valence path, order 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593642"/>
                  </a:ext>
                </a:extLst>
              </a:tr>
              <a:tr h="4485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AATSC8i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Average centered </a:t>
                      </a:r>
                      <a:r>
                        <a:rPr lang="en-US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Broto</a:t>
                      </a: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</a:rPr>
                        <a:t>-Moreau autocorrelation - lag 8 / weighted by first ionization potential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58855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23"/>
            <a:ext cx="6116320" cy="49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-81280" y="439897"/>
            <a:ext cx="1304163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 through 2D and 3D PCA plots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1D 2D molecular descriptor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1" y="1422400"/>
            <a:ext cx="6228079" cy="6146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1493520"/>
            <a:ext cx="575056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1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" y="0"/>
            <a:ext cx="10363200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39578822"/>
              </p:ext>
            </p:extLst>
          </p:nvPr>
        </p:nvGraphicFramePr>
        <p:xfrm>
          <a:off x="61471" y="175622"/>
          <a:ext cx="5233502" cy="5823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69131638"/>
              </p:ext>
            </p:extLst>
          </p:nvPr>
        </p:nvGraphicFramePr>
        <p:xfrm>
          <a:off x="7711114" y="175622"/>
          <a:ext cx="5066537" cy="5823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" t="7841" r="14445" b="5606"/>
          <a:stretch/>
        </p:blipFill>
        <p:spPr>
          <a:xfrm>
            <a:off x="4130683" y="3317486"/>
            <a:ext cx="4744719" cy="19758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94973" y="5278794"/>
            <a:ext cx="2690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MtbCA-Selec-Pred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6" descr="GitHub Logos and Usage · GitHu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44" y="5668143"/>
            <a:ext cx="1027599" cy="81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/>
          <a:srcRect l="16288" t="27933" r="16567" b="27807"/>
          <a:stretch/>
        </p:blipFill>
        <p:spPr>
          <a:xfrm>
            <a:off x="6754257" y="5649044"/>
            <a:ext cx="892886" cy="860612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0073" y="6768676"/>
            <a:ext cx="12716179" cy="61264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Learning-assisted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for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selectivity bioactivity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for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MtbCAIs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against MtbCA1 and MtbCA2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331" y="735900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Substructure Fingerprints     D: 1D &amp; 2D Descriptors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09679" y="6390881"/>
            <a:ext cx="4033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5" action="ppaction://hlinkpres?slideindex=1&amp;slidetitle="/>
              </a:rPr>
              <a:t>https://mtbca-selec-pred.streamlit.app/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02678" y="480763"/>
            <a:ext cx="2600731" cy="198768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333765" y="2278760"/>
            <a:ext cx="1025179" cy="7173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Left Arrow 15"/>
          <p:cNvSpPr/>
          <p:nvPr/>
        </p:nvSpPr>
        <p:spPr>
          <a:xfrm>
            <a:off x="7401168" y="2278760"/>
            <a:ext cx="1178543" cy="72115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5389079" y="2474563"/>
            <a:ext cx="20120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ML-QSAAR</a:t>
            </a:r>
          </a:p>
          <a:p>
            <a:pPr algn="ctr"/>
            <a:r>
              <a:rPr lang="en-I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(Dual inhibitors)</a:t>
            </a:r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1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27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1222375" y="263445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ASSISTED QUANTITATIVE STRUCTURAL ACTIVITY-ACTIVITY RELATIONSHIP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3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50" y="31296"/>
            <a:ext cx="1818429" cy="7311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29098" y="1451386"/>
            <a:ext cx="5091855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Curation of 42 molecules with activity (Ki) against both </a:t>
            </a:r>
            <a:r>
              <a:rPr lang="en-IN" sz="1701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701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endParaRPr lang="en-IN" sz="1701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6082151" y="658408"/>
            <a:ext cx="690025" cy="83751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6081365" y="2041545"/>
            <a:ext cx="690025" cy="84593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582099" y="2923687"/>
            <a:ext cx="3616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Calculation of 1D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2D Molecular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Descriptors (1444)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099" y="4547152"/>
            <a:ext cx="3810001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highly correlated and constant molecular descriptors combined with VIP selection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6133924" y="3605072"/>
            <a:ext cx="690025" cy="93353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6124788" y="5453045"/>
            <a:ext cx="787756" cy="189757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496314" y="6001148"/>
            <a:ext cx="1810788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ML-QSAAR models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3799840" y="7199322"/>
            <a:ext cx="5254651" cy="5946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4209786" y="6993941"/>
            <a:ext cx="1810788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pKi_mtbca1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00502" y="6957378"/>
            <a:ext cx="1810788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pKi_mtbca2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40435" y="6873090"/>
            <a:ext cx="2806607" cy="10273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1D 2D molecular descriptors + pKi_mtbca2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58705" y="6797770"/>
            <a:ext cx="2806607" cy="10273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1D 2D molecular descriptors + pKi_mtbca1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t="11364" r="9209" b="4697"/>
          <a:stretch/>
        </p:blipFill>
        <p:spPr>
          <a:xfrm>
            <a:off x="-1" y="1900231"/>
            <a:ext cx="4486401" cy="3749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0757" r="9107" b="5000"/>
          <a:stretch/>
        </p:blipFill>
        <p:spPr>
          <a:xfrm>
            <a:off x="8307102" y="1900231"/>
            <a:ext cx="4653248" cy="3518553"/>
          </a:xfrm>
          <a:prstGeom prst="rect">
            <a:avLst/>
          </a:prstGeom>
        </p:spPr>
      </p:pic>
      <p:sp>
        <p:nvSpPr>
          <p:cNvPr id="19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2007205" y="5649271"/>
            <a:ext cx="690025" cy="114849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10562008" y="5534027"/>
            <a:ext cx="690025" cy="114849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393419" y="5750296"/>
            <a:ext cx="1810788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score &gt;0.02</a:t>
            </a:r>
            <a:endParaRPr lang="en-IN" sz="1701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49562" y="5562374"/>
            <a:ext cx="1810788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score &gt;0.02</a:t>
            </a:r>
            <a:endParaRPr lang="en-IN" sz="1701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6524" y="2009934"/>
            <a:ext cx="2557725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VIP plot of 20 best features for pKi_mtbca1 prediction</a:t>
            </a:r>
            <a:endParaRPr lang="en-IN" sz="1701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02625" y="2009319"/>
            <a:ext cx="2557725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VIP plot of 20 best features for pKi_mtbca2 prediction</a:t>
            </a:r>
            <a:endParaRPr lang="en-IN" sz="1701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78487" y="5744647"/>
            <a:ext cx="2251743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significant descriptors</a:t>
            </a:r>
            <a:endParaRPr lang="en-IN" sz="1701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36452" y="5720568"/>
            <a:ext cx="2251743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significant descriptors</a:t>
            </a:r>
            <a:endParaRPr lang="en-IN" sz="1701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9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43" y="12398"/>
            <a:ext cx="5935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ML-QSAAR  model  for  bioactivity  prediction  of  MtbCA1 inhibitors using 1D and 2D molecular descriptors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558" y="3046082"/>
            <a:ext cx="1206575" cy="132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inhibitors:42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8479" y="3038938"/>
            <a:ext cx="1670771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and 2D Molecular Descriptors: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1444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4481" y="3023881"/>
            <a:ext cx="2092016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Parameter: Bioactivity Class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IN" sz="1489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13" y="4492787"/>
            <a:ext cx="901393" cy="137507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171" y="6125518"/>
            <a:ext cx="2282484" cy="14651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number of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descriptors(7),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training(33)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test(9)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6728" y="6100531"/>
            <a:ext cx="2313150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 and FN Removal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523530" y="6388087"/>
            <a:ext cx="2284830" cy="73101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0" name="Rounded Rectangle 9"/>
          <p:cNvSpPr/>
          <p:nvPr/>
        </p:nvSpPr>
        <p:spPr>
          <a:xfrm>
            <a:off x="4855279" y="6017502"/>
            <a:ext cx="2268750" cy="18141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0.9187,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0.4816)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0.2439,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0.6908)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0.1691,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0.5028)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304983" y="6429312"/>
            <a:ext cx="2372885" cy="71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2" name="TextBox 11"/>
          <p:cNvSpPr txBox="1"/>
          <p:nvPr/>
        </p:nvSpPr>
        <p:spPr>
          <a:xfrm>
            <a:off x="2184133" y="4615744"/>
            <a:ext cx="2936987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highly correlated and constant molecular descriptors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47415" y="7482856"/>
            <a:ext cx="3268511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972480" y="3869696"/>
            <a:ext cx="736801" cy="84312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5" name="Rounded Rectangle 14"/>
          <p:cNvSpPr/>
          <p:nvPr/>
        </p:nvSpPr>
        <p:spPr>
          <a:xfrm>
            <a:off x="9997395" y="2878426"/>
            <a:ext cx="2673072" cy="8861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machine-learning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1458" y="6032559"/>
            <a:ext cx="28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MLP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10985325" y="1690266"/>
            <a:ext cx="592693" cy="11004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8" name="Rounded Rectangle 17"/>
          <p:cNvSpPr/>
          <p:nvPr/>
        </p:nvSpPr>
        <p:spPr>
          <a:xfrm>
            <a:off x="10230057" y="96226"/>
            <a:ext cx="2579368" cy="15458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0.9789,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0.794)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0.122, 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0.4878)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0.0904,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0.3647)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95688" y="393079"/>
            <a:ext cx="3766710" cy="53988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0" name="Left Arrow 19"/>
          <p:cNvSpPr/>
          <p:nvPr/>
        </p:nvSpPr>
        <p:spPr>
          <a:xfrm>
            <a:off x="9326680" y="761138"/>
            <a:ext cx="839095" cy="64934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1" name="TextBox 20"/>
          <p:cNvSpPr txBox="1"/>
          <p:nvPr/>
        </p:nvSpPr>
        <p:spPr>
          <a:xfrm>
            <a:off x="9402668" y="1979532"/>
            <a:ext cx="1810788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Performance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0813" y="463529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84187" y="2975728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VIP  Plot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3081" y="5226465"/>
            <a:ext cx="2471924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 Metrics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9220" y="6954576"/>
            <a:ext cx="2471924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Performance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45412" y="1786818"/>
            <a:ext cx="2809867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Curation of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 (MtbCA1 + </a:t>
            </a:r>
            <a:r>
              <a:rPr lang="en-IN" sz="1701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MtbCA2)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inhibitors 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 value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58" y="4693859"/>
            <a:ext cx="1631634" cy="117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Splitting into training and test set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31" y="817116"/>
            <a:ext cx="1563454" cy="7763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46770" y="7194651"/>
            <a:ext cx="2471924" cy="90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molecules removed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0C3263-5545-4DA5-BA28-D475B9AC244D}"/>
              </a:ext>
            </a:extLst>
          </p:cNvPr>
          <p:cNvSpPr txBox="1"/>
          <p:nvPr/>
        </p:nvSpPr>
        <p:spPr>
          <a:xfrm>
            <a:off x="9241507" y="3852263"/>
            <a:ext cx="1761345" cy="135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training(32) </a:t>
            </a:r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test(8)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981" dirty="0"/>
          </a:p>
        </p:txBody>
      </p:sp>
      <p:sp>
        <p:nvSpPr>
          <p:cNvPr id="31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1719233" y="1410488"/>
            <a:ext cx="484632" cy="148221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10151" r="8602" b="3940"/>
          <a:stretch/>
        </p:blipFill>
        <p:spPr>
          <a:xfrm>
            <a:off x="5616061" y="3275569"/>
            <a:ext cx="3516075" cy="19298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11373" r="12163" b="6405"/>
          <a:stretch/>
        </p:blipFill>
        <p:spPr>
          <a:xfrm>
            <a:off x="5616061" y="761138"/>
            <a:ext cx="3625446" cy="211728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429" y="4869671"/>
            <a:ext cx="3245690" cy="25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520"/>
            <a:ext cx="6207760" cy="68419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477520"/>
            <a:ext cx="6437630" cy="68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52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t="8106" r="8633" b="6144"/>
          <a:stretch/>
        </p:blipFill>
        <p:spPr>
          <a:xfrm>
            <a:off x="91440" y="223520"/>
            <a:ext cx="6543040" cy="749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" t="8366" r="8634" b="5883"/>
          <a:stretch/>
        </p:blipFill>
        <p:spPr>
          <a:xfrm>
            <a:off x="6634480" y="223520"/>
            <a:ext cx="6325870" cy="749808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89232" y="123414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0.9789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0.122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0.0904</a:t>
            </a:r>
          </a:p>
          <a:p>
            <a:pPr algn="ctr"/>
            <a:r>
              <a:rPr lang="en-US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(10 CV): 0.7393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32272" y="123414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0.794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0.4878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0.3647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10757" r="9107" b="4091"/>
          <a:stretch/>
        </p:blipFill>
        <p:spPr>
          <a:xfrm>
            <a:off x="0" y="975360"/>
            <a:ext cx="7071360" cy="69446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2" t="11373" r="12685" b="7712"/>
          <a:stretch/>
        </p:blipFill>
        <p:spPr>
          <a:xfrm>
            <a:off x="7030720" y="975360"/>
            <a:ext cx="5929630" cy="6944678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0" y="226218"/>
            <a:ext cx="1304163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VIP plot and correlation matrix analysis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1D 2D molecular descriptor QSAAR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44" y="844352"/>
            <a:ext cx="1493520" cy="18745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13780" y="2726214"/>
            <a:ext cx="29931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CHEMBL2179304 </a:t>
            </a:r>
          </a:p>
          <a:p>
            <a:pPr algn="ctr"/>
            <a:r>
              <a:rPr lang="en-I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(MtbCA1): </a:t>
            </a:r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6.939 </a:t>
            </a:r>
            <a:r>
              <a:rPr lang="en-I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</a:p>
          <a:p>
            <a:pPr algn="ctr"/>
            <a:r>
              <a:rPr lang="en-I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(MtbCA2): </a:t>
            </a:r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6.842 </a:t>
            </a:r>
            <a:r>
              <a:rPr lang="en-I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</a:p>
          <a:p>
            <a:pPr algn="ctr"/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232" y="4008617"/>
            <a:ext cx="1546860" cy="17830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1632" y="6734930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values</a:t>
            </a:r>
            <a:endParaRPr lang="en-I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290" y="857106"/>
            <a:ext cx="1828800" cy="17830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6601" y="2726214"/>
            <a:ext cx="29931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CHEMBL2179307 </a:t>
            </a:r>
          </a:p>
          <a:p>
            <a:pPr algn="ctr"/>
            <a:r>
              <a:rPr lang="en-I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(MtbCA1): </a:t>
            </a:r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6.385 </a:t>
            </a:r>
            <a:r>
              <a:rPr lang="en-I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</a:p>
          <a:p>
            <a:pPr algn="ctr"/>
            <a:r>
              <a:rPr lang="en-I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(MtbCA2): </a:t>
            </a:r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6.628 </a:t>
            </a:r>
            <a:r>
              <a:rPr lang="en-I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</a:p>
          <a:p>
            <a:pPr algn="ctr"/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824" y="4079757"/>
            <a:ext cx="1440180" cy="13639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41002" y="5716198"/>
            <a:ext cx="31878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CHEMBL20 (Acetazolamide) </a:t>
            </a:r>
          </a:p>
          <a:p>
            <a:pPr algn="ctr"/>
            <a:r>
              <a:rPr lang="en-I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(MtbCA1): 6.318 </a:t>
            </a:r>
            <a:r>
              <a:rPr lang="en-I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</a:t>
            </a:r>
            <a:r>
              <a:rPr lang="en-IN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(MtbCA2): 8.046 </a:t>
            </a:r>
            <a:r>
              <a:rPr lang="en-I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</a:p>
          <a:p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0" y="290196"/>
            <a:ext cx="2286000" cy="6287612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Down Arrow 13"/>
          <p:cNvSpPr/>
          <p:nvPr/>
        </p:nvSpPr>
        <p:spPr>
          <a:xfrm>
            <a:off x="10600957" y="290196"/>
            <a:ext cx="2281923" cy="6287612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Up Arrow 14"/>
          <p:cNvSpPr/>
          <p:nvPr/>
        </p:nvSpPr>
        <p:spPr>
          <a:xfrm>
            <a:off x="3982720" y="7040880"/>
            <a:ext cx="660400" cy="75184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Up Arrow 15"/>
          <p:cNvSpPr/>
          <p:nvPr/>
        </p:nvSpPr>
        <p:spPr>
          <a:xfrm>
            <a:off x="6726839" y="7040880"/>
            <a:ext cx="660400" cy="75184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569766" y="3381018"/>
            <a:ext cx="1146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27899" y="7416800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4469" y="5182672"/>
            <a:ext cx="9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ATS1m</a:t>
            </a:r>
            <a:r>
              <a:rPr lang="en-IN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3993" y="2137015"/>
            <a:ext cx="1604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MLFER_S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45437" y="7423388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199686" y="1092319"/>
            <a:ext cx="1084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ATSC2p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199686" y="2263774"/>
            <a:ext cx="1084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ATSC4p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147815" y="3388034"/>
            <a:ext cx="1238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AATSC4v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223186" y="4427776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VE3_Dt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7" name="Oval 26"/>
          <p:cNvSpPr/>
          <p:nvPr/>
        </p:nvSpPr>
        <p:spPr>
          <a:xfrm>
            <a:off x="4380136" y="678078"/>
            <a:ext cx="3735799" cy="27999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inhibition signatures</a:t>
            </a:r>
          </a:p>
          <a:p>
            <a:pPr algn="ctr"/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Presence of SubFP1, SuFP179, SubFP287, SubFP100, nHBint8, SHBint8, 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naasC</a:t>
            </a:r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SHssNH</a:t>
            </a:r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579323" y="3669307"/>
            <a:ext cx="3423548" cy="275113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inhibition signatures</a:t>
            </a:r>
          </a:p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Presence of </a:t>
            </a:r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SubFP275, SubFP28, SubFP1, SubFP183, SubFP184,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minHBa</a:t>
            </a:r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nHeteroRing</a:t>
            </a:r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n5Ring</a:t>
            </a:r>
            <a:endParaRPr lang="en-IN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84136" y="56722"/>
            <a:ext cx="6920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 inhibitors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 inhibition property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20848" y="5804873"/>
            <a:ext cx="29931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CHEMBL2179305</a:t>
            </a:r>
          </a:p>
          <a:p>
            <a:pPr algn="ctr"/>
            <a:r>
              <a:rPr lang="en-I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MtbCA1): 6.873 </a:t>
            </a:r>
            <a:r>
              <a:rPr lang="en-I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</a:p>
          <a:p>
            <a:pPr algn="ctr"/>
            <a:r>
              <a:rPr lang="en-I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MtbCA2):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6.318 </a:t>
            </a:r>
            <a:r>
              <a:rPr lang="en-I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</a:p>
          <a:p>
            <a:pPr algn="ctr"/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928232" y="6609537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values</a:t>
            </a:r>
            <a:endParaRPr lang="en-I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2" y="934720"/>
            <a:ext cx="6305098" cy="6786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60" y="1188720"/>
            <a:ext cx="5781040" cy="6268720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-81280" y="216058"/>
            <a:ext cx="1304163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 through 2D and 3D PCA plots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1D 2D molecular descriptor QSAAR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43" y="12398"/>
            <a:ext cx="5935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ML-QSAAR  model  for  bioactivity  prediction  of  MtbCA2 inhibitors using 1D and 2D molecular descriptors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558" y="3046082"/>
            <a:ext cx="1206575" cy="132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inhibitors:42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8479" y="3038938"/>
            <a:ext cx="1670771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and 2D Molecular Descriptors: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1444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4481" y="3023881"/>
            <a:ext cx="2092016" cy="13245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Parameter: Bioactivity Class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IN" sz="1489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13" y="4492787"/>
            <a:ext cx="901393" cy="137507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171" y="6125518"/>
            <a:ext cx="2282484" cy="14651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number of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descriptors(7),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training(33)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test(9)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6728" y="6100531"/>
            <a:ext cx="2313150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 and FN Removal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523530" y="6388087"/>
            <a:ext cx="2284830" cy="73101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0" name="Rounded Rectangle 9"/>
          <p:cNvSpPr/>
          <p:nvPr/>
        </p:nvSpPr>
        <p:spPr>
          <a:xfrm>
            <a:off x="4855279" y="6017502"/>
            <a:ext cx="2268750" cy="18141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0.9916,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0.8612)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0.1585,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0.7041)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0.1222,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0.5742)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304983" y="6429312"/>
            <a:ext cx="2372885" cy="71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2" name="TextBox 11"/>
          <p:cNvSpPr txBox="1"/>
          <p:nvPr/>
        </p:nvSpPr>
        <p:spPr>
          <a:xfrm>
            <a:off x="2184133" y="4615744"/>
            <a:ext cx="2936987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highly correlated and constant molecular descriptors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47415" y="7482856"/>
            <a:ext cx="3268511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</a:t>
            </a:r>
          </a:p>
        </p:txBody>
      </p:sp>
      <p:sp>
        <p:nvSpPr>
          <p:cNvPr id="14" name="Up Arrow 13"/>
          <p:cNvSpPr/>
          <p:nvPr/>
        </p:nvSpPr>
        <p:spPr>
          <a:xfrm>
            <a:off x="10972480" y="3869696"/>
            <a:ext cx="736801" cy="84312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5" name="Rounded Rectangle 14"/>
          <p:cNvSpPr/>
          <p:nvPr/>
        </p:nvSpPr>
        <p:spPr>
          <a:xfrm>
            <a:off x="9997395" y="2878426"/>
            <a:ext cx="2673072" cy="8861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machine-learning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1458" y="6032559"/>
            <a:ext cx="285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MLP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10985325" y="1690266"/>
            <a:ext cx="592693" cy="11004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18" name="Rounded Rectangle 17"/>
          <p:cNvSpPr/>
          <p:nvPr/>
        </p:nvSpPr>
        <p:spPr>
          <a:xfrm>
            <a:off x="10230057" y="96226"/>
            <a:ext cx="2579368" cy="15458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(Train: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0.9916,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0.9713)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0.1585, 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0.3641)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(Train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0.1222, 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0.2697)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95688" y="393079"/>
            <a:ext cx="3766710" cy="53988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0" name="Left Arrow 19"/>
          <p:cNvSpPr/>
          <p:nvPr/>
        </p:nvSpPr>
        <p:spPr>
          <a:xfrm>
            <a:off x="9326680" y="761138"/>
            <a:ext cx="839095" cy="64934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981"/>
          </a:p>
        </p:txBody>
      </p:sp>
      <p:sp>
        <p:nvSpPr>
          <p:cNvPr id="21" name="TextBox 20"/>
          <p:cNvSpPr txBox="1"/>
          <p:nvPr/>
        </p:nvSpPr>
        <p:spPr>
          <a:xfrm>
            <a:off x="9402668" y="1979532"/>
            <a:ext cx="1810788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Performance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0813" y="463529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84187" y="2975728"/>
            <a:ext cx="2471924" cy="29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7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VIP  Plot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3081" y="5226465"/>
            <a:ext cx="2471924" cy="367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 Metrics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9220" y="6954576"/>
            <a:ext cx="2471924" cy="636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 Performance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45412" y="1786818"/>
            <a:ext cx="2809867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Curation of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 (MtbCA1 + </a:t>
            </a:r>
            <a:r>
              <a:rPr lang="en-IN" sz="1701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MtbCA2)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inhibitors 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 value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58" y="4693859"/>
            <a:ext cx="1631634" cy="117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Splitting into training and test set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31" y="817116"/>
            <a:ext cx="1563454" cy="7763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46770" y="7194651"/>
            <a:ext cx="2471924" cy="905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molecules removed 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7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701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7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0C3263-5545-4DA5-BA28-D475B9AC244D}"/>
              </a:ext>
            </a:extLst>
          </p:cNvPr>
          <p:cNvSpPr txBox="1"/>
          <p:nvPr/>
        </p:nvSpPr>
        <p:spPr>
          <a:xfrm>
            <a:off x="9241507" y="3852263"/>
            <a:ext cx="1761345" cy="135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molecules in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training(33) </a:t>
            </a:r>
            <a:r>
              <a:rPr lang="en-IN" sz="148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89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test(6)</a:t>
            </a:r>
            <a:endParaRPr lang="en-IN" sz="148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981" dirty="0"/>
          </a:p>
        </p:txBody>
      </p:sp>
      <p:sp>
        <p:nvSpPr>
          <p:cNvPr id="31" name="Arrow: Down 1">
            <a:extLst>
              <a:ext uri="{FF2B5EF4-FFF2-40B4-BE49-F238E27FC236}">
                <a16:creationId xmlns:a16="http://schemas.microsoft.com/office/drawing/2014/main" id="{FC327AE3-55C7-46C7-8011-14844D6639C6}"/>
              </a:ext>
            </a:extLst>
          </p:cNvPr>
          <p:cNvSpPr/>
          <p:nvPr/>
        </p:nvSpPr>
        <p:spPr>
          <a:xfrm>
            <a:off x="1719233" y="1410488"/>
            <a:ext cx="484632" cy="148221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3860" t="2013" r="2456" b="5469"/>
          <a:stretch/>
        </p:blipFill>
        <p:spPr>
          <a:xfrm>
            <a:off x="9816531" y="5000922"/>
            <a:ext cx="2992893" cy="233459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10606" r="9310" b="4394"/>
          <a:stretch/>
        </p:blipFill>
        <p:spPr>
          <a:xfrm>
            <a:off x="5517772" y="3303856"/>
            <a:ext cx="3659453" cy="193972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t="11417" r="10523" b="1992"/>
          <a:stretch/>
        </p:blipFill>
        <p:spPr>
          <a:xfrm>
            <a:off x="5679440" y="778427"/>
            <a:ext cx="3407394" cy="21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8497" r="8373" b="5882"/>
          <a:stretch/>
        </p:blipFill>
        <p:spPr>
          <a:xfrm>
            <a:off x="0" y="538480"/>
            <a:ext cx="6258560" cy="704088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89232" y="123414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0.9916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0.1585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0.1222</a:t>
            </a:r>
          </a:p>
          <a:p>
            <a:pPr algn="ctr"/>
            <a:r>
              <a:rPr lang="en-US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(10 CV): 0.8171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8497" r="9026" b="5490"/>
          <a:stretch/>
        </p:blipFill>
        <p:spPr>
          <a:xfrm>
            <a:off x="6258560" y="538480"/>
            <a:ext cx="6532880" cy="704088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285251" y="1234147"/>
            <a:ext cx="2053383" cy="11128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8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0.9713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IN" sz="148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0.3641</a:t>
            </a:r>
            <a:endParaRPr lang="en-IN" sz="148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89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MAE: 0.2697</a:t>
            </a:r>
            <a:endParaRPr lang="en-IN" sz="1489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11416" r="11164" b="1479"/>
          <a:stretch/>
        </p:blipFill>
        <p:spPr>
          <a:xfrm>
            <a:off x="7071360" y="640080"/>
            <a:ext cx="5888990" cy="7279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11364" r="9512" b="5001"/>
          <a:stretch/>
        </p:blipFill>
        <p:spPr>
          <a:xfrm>
            <a:off x="0" y="701040"/>
            <a:ext cx="7000240" cy="7279958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0" y="226218"/>
            <a:ext cx="1304163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VIP plot and correlation matrix analysis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1D 2D molecular descriptor QSAAR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903490"/>
              </p:ext>
            </p:extLst>
          </p:nvPr>
        </p:nvGraphicFramePr>
        <p:xfrm>
          <a:off x="2153921" y="797559"/>
          <a:ext cx="4734559" cy="4914900"/>
        </p:xfrm>
        <a:graphic>
          <a:graphicData uri="http://schemas.openxmlformats.org/drawingml/2006/table">
            <a:tbl>
              <a:tblPr/>
              <a:tblGrid>
                <a:gridCol w="750223">
                  <a:extLst>
                    <a:ext uri="{9D8B030D-6E8A-4147-A177-3AD203B41FA5}">
                      <a16:colId xmlns:a16="http://schemas.microsoft.com/office/drawing/2014/main" val="4285604350"/>
                    </a:ext>
                  </a:extLst>
                </a:gridCol>
                <a:gridCol w="3984336">
                  <a:extLst>
                    <a:ext uri="{9D8B030D-6E8A-4147-A177-3AD203B41FA5}">
                      <a16:colId xmlns:a16="http://schemas.microsoft.com/office/drawing/2014/main" val="3305130732"/>
                    </a:ext>
                  </a:extLst>
                </a:gridCol>
              </a:tblGrid>
              <a:tr h="21388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Descriptors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Interpretation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932215"/>
                  </a:ext>
                </a:extLst>
              </a:tr>
              <a:tr h="42086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SpMin4_Bhs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Smallest absolute eigenvalue of Burden modified matrix - n 4 / weighted by relative I-state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341130"/>
                  </a:ext>
                </a:extLst>
              </a:tr>
              <a:tr h="42086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SpMin7_Bhs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Smallest absolute eigenvalue of Burden modified matrix - n 7 / weighted by relative I-state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309696"/>
                  </a:ext>
                </a:extLst>
              </a:tr>
              <a:tr h="42086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SpMin6_Bhi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Smallest absolute eigenvalue of Burden modified matrix - n 6 / weighted by relative first ionization potential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023834"/>
                  </a:ext>
                </a:extLst>
              </a:tr>
              <a:tr h="21388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nHeteroRing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rings containing heteroatoms (N, O, P, S, or halogens)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400168"/>
                  </a:ext>
                </a:extLst>
              </a:tr>
              <a:tr h="21388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GATS7s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Geary autocorrelation - lag 7 / weighted by I-state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647845"/>
                  </a:ext>
                </a:extLst>
              </a:tr>
              <a:tr h="21388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IC2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Information content index (neighborhood symmetry of 2-order)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602193"/>
                  </a:ext>
                </a:extLst>
              </a:tr>
              <a:tr h="21388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SRW9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Self-returning walk count of order 9 (ln(1+x)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368363"/>
                  </a:ext>
                </a:extLst>
              </a:tr>
              <a:tr h="42086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ATSC5v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Centered</a:t>
                      </a: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I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Broto</a:t>
                      </a: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-Moreau autocorrelation - lag 5 / weighted by van der Waals volumes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502341"/>
                  </a:ext>
                </a:extLst>
              </a:tr>
              <a:tr h="21388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SpMAD_Dt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Spectral mean absolute deviation from detour matrix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412062"/>
                  </a:ext>
                </a:extLst>
              </a:tr>
              <a:tr h="21388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GGI3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Topological charge index of order 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37367"/>
                  </a:ext>
                </a:extLst>
              </a:tr>
              <a:tr h="42086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AATSC7v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Average centered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Broto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-Moreau autocorrelation - lag 7 / weighted by van der Waals volumes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907067"/>
                  </a:ext>
                </a:extLst>
              </a:tr>
              <a:tr h="21388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pKi_mtbca1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Inhibition activity against MtbCA1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423642"/>
                  </a:ext>
                </a:extLst>
              </a:tr>
              <a:tr h="42086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AATSC4v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Average centered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Broto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-Moreau autocorrelation - lag 4 / weighted by van der Waals volumes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720313"/>
                  </a:ext>
                </a:extLst>
              </a:tr>
              <a:tr h="213880"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SRW5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Self-returning walk count of order 5 (ln(1+x)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383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41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30924" y="2100347"/>
            <a:ext cx="28456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CHEMBL18 (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Ethoxzolamide)</a:t>
            </a:r>
          </a:p>
          <a:p>
            <a:pPr algn="ctr"/>
            <a:r>
              <a:rPr lang="en-IN" sz="1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(MtbCA2): 7.569 </a:t>
            </a:r>
            <a:r>
              <a:rPr lang="en-I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</a:p>
          <a:p>
            <a:pPr algn="ctr"/>
            <a:r>
              <a:rPr lang="en-I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MtbCA1): 5.99 </a:t>
            </a:r>
            <a:r>
              <a:rPr lang="en-I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(Moderate)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880" y="6763982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values</a:t>
            </a:r>
            <a:endParaRPr lang="en-I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1" y="2412149"/>
            <a:ext cx="30812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CHEMBL218490 (</a:t>
            </a:r>
            <a:r>
              <a:rPr lang="en-IN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Dorzolamide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en-I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(MtbCA2</a:t>
            </a:r>
            <a:r>
              <a:rPr lang="en-I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7.004 </a:t>
            </a:r>
            <a:r>
              <a:rPr lang="en-I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(MtbCA1</a:t>
            </a:r>
            <a:r>
              <a:rPr lang="en-I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6.13 </a:t>
            </a:r>
            <a:r>
              <a:rPr lang="en-I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76" y="3903980"/>
            <a:ext cx="1440180" cy="13639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96436" y="5400080"/>
            <a:ext cx="28312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CHEMBL20 (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Acetazolamide) </a:t>
            </a:r>
          </a:p>
          <a:p>
            <a:pPr algn="ctr"/>
            <a:r>
              <a:rPr lang="en-I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(MtbCA2</a:t>
            </a:r>
            <a:r>
              <a:rPr lang="en-I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8.046 </a:t>
            </a:r>
            <a:r>
              <a:rPr lang="en-I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(MtbCA1</a:t>
            </a:r>
            <a:r>
              <a:rPr lang="en-I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6.318 </a:t>
            </a:r>
            <a:r>
              <a:rPr lang="en-I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0" y="292512"/>
            <a:ext cx="2495724" cy="6287612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>
            <a:off x="10600957" y="290196"/>
            <a:ext cx="2281923" cy="6287612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Up Arrow 11"/>
          <p:cNvSpPr/>
          <p:nvPr/>
        </p:nvSpPr>
        <p:spPr>
          <a:xfrm>
            <a:off x="3105135" y="7040880"/>
            <a:ext cx="660400" cy="75184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Up Arrow 12"/>
          <p:cNvSpPr/>
          <p:nvPr/>
        </p:nvSpPr>
        <p:spPr>
          <a:xfrm>
            <a:off x="7566220" y="7040880"/>
            <a:ext cx="660400" cy="75184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63331" y="1941212"/>
            <a:ext cx="1146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15282" y="7416800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84631" y="7423388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540314" y="651527"/>
            <a:ext cx="3735799" cy="279997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inhibition signatures</a:t>
            </a:r>
          </a:p>
          <a:p>
            <a:pPr algn="ctr"/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Presence of SubFP1, SuFP179, SubFP287, SubFP143, SubFP100, nHBint8, SHBint8, 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naasC</a:t>
            </a:r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SHssNH</a:t>
            </a:r>
            <a:endParaRPr lang="en-IN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794377" y="3768797"/>
            <a:ext cx="3423548" cy="275113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inhibition signatures</a:t>
            </a:r>
          </a:p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Presence of </a:t>
            </a:r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SubFP275, SubFP28, SubFP1, SubFP183, SubFP184,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minHBa</a:t>
            </a:r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nHeteroRing</a:t>
            </a:r>
            <a:r>
              <a:rPr lang="en-U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n5Ring</a:t>
            </a:r>
            <a:endParaRPr lang="en-IN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30823" y="56722"/>
            <a:ext cx="7027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inhibitors with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inhibition property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076047" y="5972472"/>
            <a:ext cx="3139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CHEMBL220491 (</a:t>
            </a:r>
            <a:r>
              <a:rPr lang="en-IN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Brinzolamide</a:t>
            </a:r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en-I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MtbCA2): 6.896 </a:t>
            </a:r>
            <a:r>
              <a:rPr lang="en-I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pKi</a:t>
            </a:r>
            <a:r>
              <a:rPr lang="en-I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(MtbCA1</a:t>
            </a:r>
            <a:r>
              <a:rPr lang="en-IN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6.076 </a:t>
            </a:r>
            <a:r>
              <a:rPr lang="en-IN" sz="16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(Active)</a:t>
            </a:r>
            <a:endParaRPr lang="en-IN" sz="1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928230" y="6696075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values</a:t>
            </a:r>
            <a:endParaRPr lang="en-IN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460" y="854150"/>
            <a:ext cx="2156460" cy="10287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997" y="835086"/>
            <a:ext cx="1943100" cy="15392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832" y="3768797"/>
            <a:ext cx="2385060" cy="208026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234148" y="1061979"/>
            <a:ext cx="1066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ATSC5v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11148389" y="2572426"/>
            <a:ext cx="1238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AATSC4v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1148388" y="4258610"/>
            <a:ext cx="1238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AATSC7v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80492" y="1502424"/>
            <a:ext cx="961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GATS7s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1309" y="2704537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SpMin6_Bhi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4441" y="3158259"/>
            <a:ext cx="1364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SpMin4_Bhs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90120" y="3713887"/>
            <a:ext cx="1364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SpMin7_Bhs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4934" y="4258610"/>
            <a:ext cx="1271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SpMAD_Dt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46252" y="4718666"/>
            <a:ext cx="614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IC2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9162" y="5061526"/>
            <a:ext cx="137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nHeteroRing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74202" y="5430858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GGI3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7673" y="5782638"/>
            <a:ext cx="797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SRW5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44277" y="6181381"/>
            <a:ext cx="797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SRW9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853255" y="7423388"/>
            <a:ext cx="2982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oes not always imply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9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4" y="1013454"/>
            <a:ext cx="6217466" cy="6687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680" y="1013454"/>
            <a:ext cx="5791200" cy="6687826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-81280" y="216058"/>
            <a:ext cx="1304163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Applicability domain analysis through 2D and 3D PCA plots for </a:t>
            </a:r>
            <a:r>
              <a:rPr lang="en-I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1D 2D molecular descriptor QSAAR prediction model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1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7386320" cy="79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6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920"/>
            <a:ext cx="6264183" cy="7071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83" y="375920"/>
            <a:ext cx="6615067" cy="70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4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1383568" y="348401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35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416560"/>
            <a:ext cx="6319520" cy="7091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347"/>
            <a:ext cx="6116320" cy="68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9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7920038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1222375" y="263445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MtbCA2  Exploratory Data Analysis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11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" y="402771"/>
            <a:ext cx="5709685" cy="7228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" y="2884714"/>
            <a:ext cx="315686" cy="1484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14" y="402771"/>
            <a:ext cx="5834743" cy="72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2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5" y="304800"/>
            <a:ext cx="6008915" cy="7391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1" y="304800"/>
            <a:ext cx="5780316" cy="73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3385</TotalTime>
  <Words>2778</Words>
  <Application>Microsoft Office PowerPoint</Application>
  <PresentationFormat>Custom</PresentationFormat>
  <Paragraphs>522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RATUL BHOWMIK</dc:creator>
  <cp:lastModifiedBy>RATUL BHOWMIK</cp:lastModifiedBy>
  <cp:revision>364</cp:revision>
  <dcterms:created xsi:type="dcterms:W3CDTF">2023-12-24T11:21:33Z</dcterms:created>
  <dcterms:modified xsi:type="dcterms:W3CDTF">2024-01-23T12:20:00Z</dcterms:modified>
</cp:coreProperties>
</file>